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57" r:id="rId4"/>
    <p:sldId id="271" r:id="rId5"/>
    <p:sldId id="264" r:id="rId6"/>
    <p:sldId id="267" r:id="rId7"/>
    <p:sldId id="265" r:id="rId8"/>
    <p:sldId id="269" r:id="rId9"/>
    <p:sldId id="270" r:id="rId10"/>
    <p:sldId id="273" r:id="rId11"/>
    <p:sldId id="266" r:id="rId12"/>
    <p:sldId id="268" r:id="rId1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A88CA-E13B-40DE-AFD4-A7B4C1B98A8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E68DA-E5F1-408E-B718-388C769CAF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67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9840AC-5980-4FAD-BD5C-5CA97F2CD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A2F12A-810A-4F03-863E-CD76A1BCE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C3DA52-D5B1-48B5-8432-10EA5FF7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8B87-FD62-4A76-9D4D-EFA647C41EF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BB4EFB-EC0A-47F8-807B-235452D8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967CBD-62F9-4AAD-B8D5-12CB25F6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9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DF038-870B-4D03-954C-D98501335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4976F9-B956-48C0-A889-4A78A89AE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7E85C8-18B7-4337-9FBD-34ACFD87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8B87-FD62-4A76-9D4D-EFA647C41EF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8934BD-5837-46BA-BE56-AEA8ED092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E840D4-B95B-4510-9E21-3DF491AA2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00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E8748A-E562-4D72-B7C4-09E0E41BF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582ABA5-7EDC-455F-BF42-4263C6AF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75C6C2-6443-41A4-9A50-C696BDBE9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8B87-FD62-4A76-9D4D-EFA647C41EF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DD7E2A-E8A3-4E17-9280-05A8195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63A21F-ED88-4DB7-A508-694C5134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00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9FFB3-3391-478E-9885-2993951E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54B6FA-4E8F-4405-80FA-E59A9CB4D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3A7CFA-7BD2-4C87-AE44-FF7117FC4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8B87-FD62-4A76-9D4D-EFA647C41EF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92A855-0FF0-465D-9B3B-8F843E69C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5B4C8A-C3BF-4E40-88D4-C169D94DA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54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6649D4-8477-4735-AFD6-CA2EDF8F4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3640C6-41C8-4E6E-912A-C8360A6AC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193F61-E3B3-422D-9ADB-B4204A71A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8B87-FD62-4A76-9D4D-EFA647C41EF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C9185A-E4E6-488C-821E-BB9627445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49292A-1812-4553-A9EA-F9EB5682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51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40EB2-BFF1-426A-B06F-BEEDA0C94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8511EB-0E76-4764-8CD4-10056ED99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60B3E3-7ED7-414A-8EC2-B611CCFC2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6D9C131-FE80-4816-BCA0-E25BE9B08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8B87-FD62-4A76-9D4D-EFA647C41EF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13C3DF-5659-4DE4-9227-82FA46506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FBE709-7D2C-413D-A5B2-2183725A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33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EEF59-C596-43CC-B69F-6949C04F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FC7D09-ADEB-4D71-9E20-76D11EF66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FEEE07-E62D-4E10-8AAC-A8F08ACF6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FCA4C69-4BA6-4E19-B748-D961C3CD6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B4B590A-8E18-476A-A8D0-B9AC45F10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0774638-C7D5-48A0-9483-EE7897F5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8B87-FD62-4A76-9D4D-EFA647C41EF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EBF4456-370B-498E-8C7F-2A4FC02BA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2F29F2-CC8B-4AF9-A9C9-C13CD541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60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A1DA4-C4AF-4C03-9BE7-C92120870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C28E7C0-28EE-481B-96B3-C01B2C57B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8B87-FD62-4A76-9D4D-EFA647C41EF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9EDC8A3-859D-47D3-A5D8-B24E25C39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7EAAB24-FA12-44D1-A6F6-60B7B3754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40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5E136D9-776B-4552-81DA-83BBCB45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8B87-FD62-4A76-9D4D-EFA647C41EF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A58BBFA-E9E0-4BDA-981A-EC3FBD049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40D651-A149-42D1-9247-7B12AAEB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95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2DD595-25B9-4EA9-851B-610F74795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32AEE3-B4A6-4B51-9603-B7FCD980A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8F27AB-C301-467A-B44E-BF1A418F3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41327D-8B33-4514-BAB8-1C388CE5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8B87-FD62-4A76-9D4D-EFA647C41EF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F76B4F-9216-4174-A4CE-C2E25316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0ADC99-5861-46FD-A96A-CF586E08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06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E6725E-1FDC-4DFA-8F37-2B51864BC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2990AB8-CB03-41CC-96AD-678038EC9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1B53DC-5579-40E3-9801-0955E3BD7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61A468-A09F-4EAD-8500-088EFE21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8B87-FD62-4A76-9D4D-EFA647C41EF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5B1D71-9010-45B8-B01B-B96E835F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1CCADA-DA86-4614-B716-F2CE046B1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91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03F03FF-74C1-4D9A-A1B6-55C741E4D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6C9DD5-C1F8-4B39-8105-6CCE746D4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C5C1C6-2408-480F-927F-A963336CF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38B87-FD62-4A76-9D4D-EFA647C41EFA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44F2FA-3957-4667-A218-F896A942B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5FAE93-0627-4E67-8B81-FDAA64233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77568-09BE-44B8-9E73-677AAAC1F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03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ufskrankheiten.de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A0C11989-B054-4259-8E77-A74F7601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82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Pneumologische „BERUFSKRANKHEITEN“</a:t>
            </a:r>
            <a:endParaRPr lang="de-DE" sz="4000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1F6AE56F-C7A1-406D-94B7-908F18C1C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896" y="1847571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4600" dirty="0" err="1">
                <a:latin typeface="Arial" panose="020B0604020202020204" pitchFamily="34" charset="0"/>
                <a:cs typeface="Arial" panose="020B0604020202020204" pitchFamily="34" charset="0"/>
              </a:rPr>
              <a:t>MedDir</a:t>
            </a:r>
            <a:r>
              <a:rPr lang="de-DE" sz="4600" dirty="0">
                <a:latin typeface="Arial" panose="020B0604020202020204" pitchFamily="34" charset="0"/>
                <a:cs typeface="Arial" panose="020B0604020202020204" pitchFamily="34" charset="0"/>
              </a:rPr>
              <a:t>/OGMR a. D. </a:t>
            </a:r>
            <a:r>
              <a:rPr lang="de-DE" sz="5100" dirty="0">
                <a:latin typeface="Arial" panose="020B0604020202020204" pitchFamily="34" charset="0"/>
                <a:cs typeface="Arial" panose="020B0604020202020204" pitchFamily="34" charset="0"/>
              </a:rPr>
              <a:t>Franz</a:t>
            </a:r>
            <a:r>
              <a:rPr lang="de-DE" sz="4600" dirty="0">
                <a:latin typeface="Arial" panose="020B0604020202020204" pitchFamily="34" charset="0"/>
                <a:cs typeface="Arial" panose="020B0604020202020204" pitchFamily="34" charset="0"/>
              </a:rPr>
              <a:t> H. Dr. Müsch</a:t>
            </a:r>
          </a:p>
          <a:p>
            <a:pPr marL="0" indent="0" algn="ctr">
              <a:buNone/>
            </a:pPr>
            <a:r>
              <a:rPr lang="de-DE" sz="3300" dirty="0">
                <a:latin typeface="Arial" panose="020B0604020202020204" pitchFamily="34" charset="0"/>
                <a:cs typeface="Arial" panose="020B0604020202020204" pitchFamily="34" charset="0"/>
              </a:rPr>
              <a:t>Pneumologe / Arbeits- und Betriebsmediziner</a:t>
            </a:r>
            <a:br>
              <a:rPr lang="de-DE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300" dirty="0">
                <a:latin typeface="Arial" panose="020B0604020202020204" pitchFamily="34" charset="0"/>
                <a:cs typeface="Arial" panose="020B0604020202020204" pitchFamily="34" charset="0"/>
              </a:rPr>
              <a:t> (Landes-)Sozialgerichtsgutachter </a:t>
            </a:r>
          </a:p>
          <a:p>
            <a:pPr marL="0" indent="0" algn="ctr">
              <a:buNone/>
            </a:pPr>
            <a:r>
              <a:rPr lang="de-DE" sz="3300" dirty="0" err="1"/>
              <a:t>Mitgl</a:t>
            </a:r>
            <a:r>
              <a:rPr lang="de-DE" sz="3300" dirty="0"/>
              <a:t>. </a:t>
            </a:r>
            <a:r>
              <a:rPr lang="de-DE" sz="3300" dirty="0" err="1"/>
              <a:t>Dtsch</a:t>
            </a:r>
            <a:r>
              <a:rPr lang="de-DE" sz="3300" dirty="0"/>
              <a:t>. Sozialgerichtstag</a:t>
            </a:r>
            <a:r>
              <a:rPr lang="de-DE" sz="3300" dirty="0">
                <a:latin typeface="Arial" panose="020B0604020202020204" pitchFamily="34" charset="0"/>
                <a:cs typeface="Arial" panose="020B0604020202020204" pitchFamily="34" charset="0"/>
              </a:rPr>
              <a:t>/-</a:t>
            </a:r>
            <a:r>
              <a:rPr lang="de-DE" sz="3300" dirty="0"/>
              <a:t>rechtsverband/</a:t>
            </a:r>
            <a:br>
              <a:rPr lang="de-DE" sz="3300" dirty="0"/>
            </a:br>
            <a:r>
              <a:rPr lang="de-DE" sz="3300" dirty="0"/>
              <a:t>Vereinigung </a:t>
            </a:r>
            <a:r>
              <a:rPr lang="de-DE" sz="3300" dirty="0" err="1"/>
              <a:t>Dtsch</a:t>
            </a:r>
            <a:r>
              <a:rPr lang="de-DE" sz="3300" dirty="0"/>
              <a:t>. Staatlicher Gewerbeärzte/</a:t>
            </a:r>
            <a:br>
              <a:rPr lang="de-DE" sz="3300" dirty="0"/>
            </a:br>
            <a:r>
              <a:rPr lang="de-DE" sz="3300" dirty="0" err="1"/>
              <a:t>Dtsch</a:t>
            </a:r>
            <a:r>
              <a:rPr lang="de-DE" sz="3300" dirty="0"/>
              <a:t>. Lungenstiftung/DGP/DGT etc</a:t>
            </a:r>
            <a:r>
              <a:rPr lang="de-DE" sz="3800" dirty="0"/>
              <a:t>.</a:t>
            </a:r>
          </a:p>
          <a:p>
            <a:pPr marL="0" indent="0" algn="ctr">
              <a:buNone/>
            </a:pPr>
            <a:r>
              <a:rPr lang="de-DE" sz="4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www.berufskrankheiten.de</a:t>
            </a:r>
            <a:endParaRPr lang="de-DE" sz="4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DE" sz="3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DE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Pneumologentreffen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D´d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. 19. 9. 2019</a:t>
            </a:r>
            <a:endParaRPr lang="de-DE" sz="3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A7A53B2-0497-4D97-B4E0-5A05E0B9E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664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7FB39-F5BD-4A05-A934-9E65E0C8C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Pneumologische „BERUFSKRANKHEITEN“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6B5051-8BE4-432F-9932-687801F7E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200" b="1" dirty="0"/>
              <a:t>Fazit</a:t>
            </a:r>
            <a:r>
              <a:rPr lang="de-DE" sz="2200" dirty="0"/>
              <a:t>	</a:t>
            </a:r>
          </a:p>
          <a:p>
            <a:pPr marL="0" indent="0">
              <a:buNone/>
            </a:pPr>
            <a:endParaRPr lang="de-DE" sz="2200" dirty="0"/>
          </a:p>
          <a:p>
            <a:pPr marL="0" indent="0" algn="ctr">
              <a:buNone/>
            </a:pPr>
            <a:r>
              <a:rPr lang="de-DE" sz="2200" dirty="0"/>
              <a:t>Ein großer Anteil aller </a:t>
            </a:r>
            <a:r>
              <a:rPr lang="de-DE" sz="2200" dirty="0" err="1"/>
              <a:t>bronchopulmonalen</a:t>
            </a:r>
            <a:r>
              <a:rPr lang="de-DE" sz="2200" dirty="0"/>
              <a:t> Krankheitsbilder ist bis zum Beweis des Gegenteils wie ein Berufskrankheiten-Verdachtsfall zu behandeln:</a:t>
            </a:r>
          </a:p>
          <a:p>
            <a:pPr marL="0" indent="0" algn="ctr">
              <a:buNone/>
            </a:pPr>
            <a:endParaRPr lang="de-DE" sz="2200" dirty="0"/>
          </a:p>
          <a:p>
            <a:pPr marL="0" indent="0" algn="ctr">
              <a:buNone/>
            </a:pPr>
            <a:r>
              <a:rPr lang="de-DE" sz="2200" b="1" dirty="0"/>
              <a:t>HIPPOKRATES</a:t>
            </a:r>
            <a:r>
              <a:rPr lang="de-DE" sz="2200" dirty="0"/>
              <a:t>: </a:t>
            </a:r>
            <a:r>
              <a:rPr lang="de-DE" sz="2200" i="1" dirty="0">
                <a:solidFill>
                  <a:srgbClr val="FF0000"/>
                </a:solidFill>
              </a:rPr>
              <a:t>Jeden Patienten nach seinem Beruf fragen</a:t>
            </a:r>
            <a:r>
              <a:rPr lang="de-DE" sz="2200" dirty="0"/>
              <a:t>: </a:t>
            </a:r>
            <a:r>
              <a:rPr lang="de-DE" sz="2200" b="1" dirty="0"/>
              <a:t>BERUFSANAMNESE</a:t>
            </a:r>
          </a:p>
          <a:p>
            <a:pPr marL="0" indent="0" algn="ctr">
              <a:buNone/>
            </a:pPr>
            <a:endParaRPr lang="de-DE" sz="2200" u="sng" dirty="0"/>
          </a:p>
          <a:p>
            <a:pPr marL="0" indent="0" algn="ctr">
              <a:buNone/>
            </a:pPr>
            <a:endParaRPr lang="de-DE" sz="2200" u="sng" dirty="0"/>
          </a:p>
          <a:p>
            <a:pPr marL="0" indent="0" algn="r">
              <a:buNone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Müsch/Pneumologentreffen</a:t>
            </a:r>
            <a:endParaRPr lang="de-DE" sz="2200" u="sng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E59B52E-02EC-4E83-928F-E899527C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27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F9842-116D-41F3-9E6E-7E3A8921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Pneumologische „BERUFSKRANKHEITEN“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022778-3E92-4B49-86AB-D4C101BB0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de-DE" sz="7200" dirty="0"/>
              <a:t>Berufskrankheiten-Begutachtung (I)</a:t>
            </a:r>
          </a:p>
          <a:p>
            <a:pPr marL="0" indent="0">
              <a:buNone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Berufskrankheiten-Begutachtung(</a:t>
            </a:r>
            <a:r>
              <a:rPr lang="de-DE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ssystematik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7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(Müsch, ASU/EDITORIAL 8/2015)</a:t>
            </a:r>
            <a:b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7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KAUSALITÄTSNEXUS: </a:t>
            </a:r>
            <a:r>
              <a:rPr lang="de-DE" sz="7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+ II) → III</a:t>
            </a:r>
            <a:r>
              <a:rPr lang="de-DE" sz="7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de-DE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7200" u="sng" dirty="0">
                <a:latin typeface="Arial" panose="020B0604020202020204" pitchFamily="34" charset="0"/>
                <a:cs typeface="Arial" panose="020B0604020202020204" pitchFamily="34" charset="0"/>
              </a:rPr>
              <a:t>Arbeitstechnische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Voraussetzungen für die Entstehung einer BK</a:t>
            </a:r>
            <a:b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7200" i="1" dirty="0">
                <a:latin typeface="Arial" panose="020B0604020202020204" pitchFamily="34" charset="0"/>
                <a:cs typeface="Arial" panose="020B0604020202020204" pitchFamily="34" charset="0"/>
              </a:rPr>
              <a:t>Tatbestandsmerkmal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de-DE" sz="7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Einwirkung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“:	Vollbeweisforderung!</a:t>
            </a:r>
            <a:b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7200" u="sng" dirty="0">
                <a:latin typeface="Arial" panose="020B0604020202020204" pitchFamily="34" charset="0"/>
                <a:cs typeface="Arial" panose="020B0604020202020204" pitchFamily="34" charset="0"/>
              </a:rPr>
              <a:t>Klinische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Diagnose-Sicherung nach </a:t>
            </a:r>
            <a:r>
              <a:rPr lang="de-DE" sz="7200" i="1" dirty="0">
                <a:latin typeface="Arial" panose="020B0604020202020204" pitchFamily="34" charset="0"/>
                <a:cs typeface="Arial" panose="020B0604020202020204" pitchFamily="34" charset="0"/>
              </a:rPr>
              <a:t>Fachgebieten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7200" u="sng" dirty="0">
                <a:latin typeface="Arial" panose="020B0604020202020204" pitchFamily="34" charset="0"/>
                <a:cs typeface="Arial" panose="020B0604020202020204" pitchFamily="34" charset="0"/>
              </a:rPr>
              <a:t>cave: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„COPD“)</a:t>
            </a:r>
          </a:p>
          <a:p>
            <a:pPr marL="0" indent="0">
              <a:buNone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7200" i="1" dirty="0">
                <a:latin typeface="Arial" panose="020B0604020202020204" pitchFamily="34" charset="0"/>
                <a:cs typeface="Arial" panose="020B0604020202020204" pitchFamily="34" charset="0"/>
              </a:rPr>
              <a:t>Tatbestandsmerkmal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de-DE" sz="7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Krankheit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“:		Vollbeweisforderung!!!</a:t>
            </a:r>
            <a:b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</a:t>
            </a:r>
            <a:b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Hinweis: </a:t>
            </a:r>
            <a:r>
              <a:rPr lang="de-DE" sz="7200" b="1" dirty="0"/>
              <a:t>Sozialgerichtsgesetz (SGG) § 103: „</a:t>
            </a:r>
            <a:r>
              <a:rPr lang="de-DE" sz="7200" dirty="0"/>
              <a:t>Das Gericht erforscht den Sachverhalt von Amts wegen…“</a:t>
            </a:r>
            <a:br>
              <a:rPr lang="de-DE" sz="7200" dirty="0"/>
            </a:br>
            <a:r>
              <a:rPr lang="de-DE" sz="7200" dirty="0"/>
              <a:t>_____________________________________________________________________________________</a:t>
            </a:r>
            <a:endParaRPr lang="de-DE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7200" i="1" u="sng" dirty="0">
                <a:latin typeface="Arial" panose="020B0604020202020204" pitchFamily="34" charset="0"/>
                <a:cs typeface="Arial" panose="020B0604020202020204" pitchFamily="34" charset="0"/>
              </a:rPr>
              <a:t>Arbeitsmedizinisches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BK-Zusammenhangsgutachten                   </a:t>
            </a:r>
            <a:r>
              <a:rPr lang="de-DE" sz="7200" dirty="0"/>
              <a:t>												</a:t>
            </a:r>
            <a:br>
              <a:rPr lang="de-DE" sz="7200" dirty="0"/>
            </a:br>
            <a:r>
              <a:rPr lang="de-DE" sz="7200" dirty="0"/>
              <a:t>																			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Müsch/Pneumologentreffen</a:t>
            </a:r>
            <a:endParaRPr lang="de-DE" sz="7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1A07F0-905D-4A37-85BC-962F6B16F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567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F9842-116D-41F3-9E6E-7E3A8921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Pneumologische „BERUFSKRANKHEITEN“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022778-3E92-4B49-86AB-D4C101BB0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Berufskrankheiten-Begutachtung (II)</a:t>
            </a:r>
          </a:p>
          <a:p>
            <a:pPr marL="0" indent="0">
              <a:buNone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(Muster) Weiterbildungsordnung (MWBO 2018 / BÄK)</a:t>
            </a:r>
          </a:p>
          <a:p>
            <a:pPr mar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7200" u="sng" dirty="0">
                <a:latin typeface="Arial" panose="020B0604020202020204" pitchFamily="34" charset="0"/>
                <a:cs typeface="Arial" panose="020B0604020202020204" pitchFamily="34" charset="0"/>
              </a:rPr>
              <a:t>Arbeitsmedizin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: 	„…kausale Gutachtenerstellung einschließlich 						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Zusammenhangsgutachten bei Berufskrankheiten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“ (S. 37)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DE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Pneumologie:	BK-Fehlanzeige</a:t>
            </a:r>
            <a:r>
              <a:rPr lang="de-DE" sz="7200" b="1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7200" u="sng">
                <a:latin typeface="Arial" panose="020B0604020202020204" pitchFamily="34" charset="0"/>
                <a:cs typeface="Arial" panose="020B0604020202020204" pitchFamily="34" charset="0"/>
              </a:rPr>
              <a:t>aber:</a:t>
            </a:r>
            <a:br>
              <a:rPr lang="de-DE" sz="72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			„Begutachtung der … Erwerbsminderung“ (S. 162) – </a:t>
            </a:r>
            <a:r>
              <a:rPr lang="de-DE" sz="7200" u="sng" dirty="0">
                <a:latin typeface="Arial" panose="020B0604020202020204" pitchFamily="34" charset="0"/>
                <a:cs typeface="Arial" panose="020B0604020202020204" pitchFamily="34" charset="0"/>
              </a:rPr>
              <a:t>Spiroergometrie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				durch Arbeitsmediziner?</a:t>
            </a:r>
          </a:p>
          <a:p>
            <a:pPr mar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			„Vorsorge, </a:t>
            </a:r>
            <a:r>
              <a:rPr lang="de-DE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Früherkennung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, Behandlung und Rehabilitation … </a:t>
            </a:r>
            <a:r>
              <a:rPr lang="de-DE" sz="7200" u="sng" dirty="0"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				</a:t>
            </a:r>
            <a:r>
              <a:rPr lang="de-DE" sz="7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Arbeitsplatz- (…) </a:t>
            </a:r>
            <a:r>
              <a:rPr lang="de-DE" sz="72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einflüsse</a:t>
            </a:r>
            <a:r>
              <a:rPr lang="de-DE" sz="7200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u="sng" dirty="0">
                <a:latin typeface="Arial" panose="020B0604020202020204" pitchFamily="34" charset="0"/>
                <a:cs typeface="Arial" panose="020B0604020202020204" pitchFamily="34" charset="0"/>
              </a:rPr>
              <a:t>verursachte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Erkrankungen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, insbesondere 				</a:t>
            </a:r>
            <a:r>
              <a:rPr lang="de-DE" sz="7200" u="sng" dirty="0">
                <a:latin typeface="Arial" panose="020B0604020202020204" pitchFamily="34" charset="0"/>
                <a:cs typeface="Arial" panose="020B0604020202020204" pitchFamily="34" charset="0"/>
              </a:rPr>
              <a:t>durch inhalative Noxen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“ (S. 166): </a:t>
            </a:r>
            <a:r>
              <a:rPr lang="de-DE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Berufsanamnese→BK-Anzeige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b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„Unspezifische und allergenvermittelte Provokations- und Karenztests 				einschließlich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epikutaner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, kutaner, intrakutaner und </a:t>
            </a:r>
            <a:r>
              <a:rPr lang="de-DE" sz="7200" u="sng" dirty="0">
                <a:latin typeface="Arial" panose="020B0604020202020204" pitchFamily="34" charset="0"/>
                <a:cs typeface="Arial" panose="020B0604020202020204" pitchFamily="34" charset="0"/>
              </a:rPr>
              <a:t>inhalativer Tests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“ (S. 			167) –  </a:t>
            </a:r>
            <a:r>
              <a:rPr lang="de-DE" sz="7200" u="sng" dirty="0">
                <a:latin typeface="Arial" panose="020B0604020202020204" pitchFamily="34" charset="0"/>
                <a:cs typeface="Arial" panose="020B0604020202020204" pitchFamily="34" charset="0"/>
              </a:rPr>
              <a:t>AIP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durch Arbeitsmediziner?</a:t>
            </a:r>
          </a:p>
          <a:p>
            <a:pPr mar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PS: 	</a:t>
            </a:r>
            <a:r>
              <a:rPr lang="de-DE" sz="7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7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bronchopulmonalen</a:t>
            </a:r>
            <a:r>
              <a:rPr lang="de-DE" sz="7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„Berufskrankheiten“ gelten pneumologisch-arbeitsmedizinische 	</a:t>
            </a:r>
            <a:r>
              <a:rPr lang="de-DE" sz="72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Doppel-Fachärzte</a:t>
            </a:r>
            <a:r>
              <a:rPr lang="de-DE" sz="7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quasi als „OBERGUTACHTER“!</a:t>
            </a:r>
          </a:p>
          <a:p>
            <a:pPr marL="0" indent="0" algn="r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Müsch/Pneumologentreffen</a:t>
            </a:r>
            <a:endParaRPr lang="de-DE" sz="7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1A07F0-905D-4A37-85BC-962F6B16F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72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A3467-3163-49D8-92FF-E2553418C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Pneumologische „BERUFSKRANKHEITEN“</a:t>
            </a:r>
            <a:b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i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Preisfrage</a:t>
            </a:r>
            <a:r>
              <a:rPr lang="de-DE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Wer darf was begutachten?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868AFA-3659-41DB-B00A-562F509FA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de-DE" sz="2000" b="1" dirty="0"/>
          </a:p>
          <a:p>
            <a:pPr marL="0" indent="0" algn="ctr">
              <a:buNone/>
            </a:pPr>
            <a:endParaRPr lang="de-DE" sz="6200" b="1" dirty="0"/>
          </a:p>
          <a:p>
            <a:pPr marL="0" indent="0" algn="ctr">
              <a:buNone/>
            </a:pPr>
            <a:r>
              <a:rPr lang="de-DE" sz="6200" b="1" dirty="0"/>
              <a:t>Novartis </a:t>
            </a:r>
            <a:r>
              <a:rPr lang="de-DE" sz="6200" b="1" dirty="0" err="1"/>
              <a:t>Pharma</a:t>
            </a:r>
            <a:r>
              <a:rPr lang="de-DE" sz="6200" b="1" dirty="0"/>
              <a:t> </a:t>
            </a:r>
            <a:r>
              <a:rPr lang="de-DE" sz="6200" dirty="0"/>
              <a:t>GmbH, </a:t>
            </a:r>
            <a:r>
              <a:rPr lang="de-DE" sz="6200" dirty="0" err="1"/>
              <a:t>Roonstr</a:t>
            </a:r>
            <a:r>
              <a:rPr lang="de-DE" sz="6200" dirty="0"/>
              <a:t>. 25, 90429 Nürnberg unterstützt das Referat.</a:t>
            </a:r>
            <a:br>
              <a:rPr lang="de-DE" sz="6200" dirty="0"/>
            </a:br>
            <a:endParaRPr lang="de-DE" sz="6200" dirty="0"/>
          </a:p>
          <a:p>
            <a:pPr marL="0" indent="0" algn="ctr">
              <a:buNone/>
            </a:pPr>
            <a:r>
              <a:rPr lang="de-DE" sz="6200" b="1" dirty="0"/>
              <a:t>Novartis </a:t>
            </a:r>
            <a:r>
              <a:rPr lang="de-DE" sz="6200" b="1" dirty="0" err="1"/>
              <a:t>Pharma</a:t>
            </a:r>
            <a:r>
              <a:rPr lang="de-DE" sz="6200" b="1" dirty="0"/>
              <a:t> </a:t>
            </a:r>
            <a:r>
              <a:rPr lang="de-DE" sz="6200" dirty="0"/>
              <a:t>GmbH ist jedoch nicht für den Inhalt des Referates verantwortlich.</a:t>
            </a:r>
            <a:br>
              <a:rPr lang="de-DE" sz="6200" dirty="0"/>
            </a:br>
            <a:br>
              <a:rPr lang="de-DE" sz="6200" dirty="0"/>
            </a:br>
            <a:r>
              <a:rPr lang="de-DE" sz="6200" dirty="0"/>
              <a:t>Thema  und Inhalt des Referates obliegen der wissenschaftlichen </a:t>
            </a:r>
          </a:p>
          <a:p>
            <a:pPr marL="0" indent="0" algn="ctr">
              <a:buNone/>
            </a:pPr>
            <a:r>
              <a:rPr lang="de-DE" sz="6200" dirty="0"/>
              <a:t>Freiheit des Referenten!</a:t>
            </a:r>
          </a:p>
          <a:p>
            <a:pPr marL="0" indent="0">
              <a:buNone/>
            </a:pPr>
            <a:endParaRPr lang="de-DE" sz="7400" dirty="0"/>
          </a:p>
          <a:p>
            <a:pPr marL="0" indent="0">
              <a:buNone/>
            </a:pPr>
            <a:endParaRPr lang="de-DE" sz="7400" dirty="0"/>
          </a:p>
          <a:p>
            <a:pPr marL="0" indent="0">
              <a:buNone/>
            </a:pPr>
            <a:endParaRPr lang="de-DE" sz="7400" dirty="0"/>
          </a:p>
          <a:p>
            <a:pPr marL="0" indent="0" algn="r">
              <a:buNone/>
            </a:pPr>
            <a:r>
              <a:rPr lang="de-DE" sz="6200" dirty="0">
                <a:cs typeface="Arial" panose="020B0604020202020204" pitchFamily="34" charset="0"/>
              </a:rPr>
              <a:t>Müsch/Pneumologentreffen</a:t>
            </a:r>
            <a:endParaRPr lang="de-DE" sz="62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870C18-2B2C-4403-A2E2-FE824EDD1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22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7DE5A-C018-4511-9A9B-89D13AC1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799" y="438277"/>
            <a:ext cx="10515600" cy="1325563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Pneumologische „</a:t>
            </a:r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BERUFSKRANKHEITEN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E02BC0-E3E0-47FA-9969-A164F1983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601" y="1493177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de-DE" sz="8000" dirty="0"/>
          </a:p>
          <a:p>
            <a:pPr marL="0" indent="0">
              <a:buNone/>
            </a:pPr>
            <a:r>
              <a:rPr lang="de-DE" sz="8000" dirty="0"/>
              <a:t>Einführung		</a:t>
            </a:r>
            <a:r>
              <a:rPr lang="de-DE" sz="8000" u="sng" dirty="0"/>
              <a:t>Düsseldorfer Stationen</a:t>
            </a:r>
            <a:br>
              <a:rPr lang="de-DE" sz="8000" dirty="0"/>
            </a:br>
            <a:r>
              <a:rPr lang="de-DE" sz="8000" dirty="0"/>
              <a:t>			Staatl. Gewerbearzt/Ärztekammer/A+A Messe-</a:t>
            </a:r>
            <a:r>
              <a:rPr lang="de-DE" sz="8000" dirty="0" err="1"/>
              <a:t>Kongreß</a:t>
            </a:r>
            <a:r>
              <a:rPr lang="de-DE" sz="8000" dirty="0"/>
              <a:t>/KÖ-BOGEN</a:t>
            </a:r>
          </a:p>
          <a:p>
            <a:pPr marL="0" indent="0">
              <a:buNone/>
            </a:pPr>
            <a:r>
              <a:rPr lang="de-DE" sz="8000" u="sng" dirty="0"/>
              <a:t>Zwischenfragen</a:t>
            </a:r>
            <a:r>
              <a:rPr lang="de-DE" sz="8000" dirty="0"/>
              <a:t>		BK-Anzeigen/AU-Bescheinigungen/BG-Patienten?</a:t>
            </a:r>
          </a:p>
          <a:p>
            <a:pPr marL="0" indent="0">
              <a:buNone/>
            </a:pPr>
            <a:r>
              <a:rPr lang="de-DE" sz="8000" dirty="0"/>
              <a:t>Pflichtteil		</a:t>
            </a:r>
            <a:r>
              <a:rPr lang="de-DE" sz="8000" u="sng" dirty="0"/>
              <a:t>Juristische Grundlagen</a:t>
            </a:r>
            <a:br>
              <a:rPr lang="de-DE" sz="8000" dirty="0"/>
            </a:br>
            <a:r>
              <a:rPr lang="de-DE" sz="8000" dirty="0"/>
              <a:t>			- Sozialgesetzbücher (SGB V und VII)</a:t>
            </a:r>
            <a:br>
              <a:rPr lang="de-DE" sz="8000" dirty="0"/>
            </a:br>
            <a:r>
              <a:rPr lang="de-DE" sz="8000" dirty="0"/>
              <a:t>			- Berufskrankheiten-Verordnung (BKV): Anlage 1 </a:t>
            </a:r>
            <a:r>
              <a:rPr lang="de-DE" sz="8000" b="1" dirty="0"/>
              <a:t>= „BK-Liste“</a:t>
            </a:r>
            <a:r>
              <a:rPr lang="de-DE" sz="8000" dirty="0"/>
              <a:t>		</a:t>
            </a:r>
          </a:p>
          <a:p>
            <a:pPr marL="0" indent="0">
              <a:buNone/>
            </a:pPr>
            <a:r>
              <a:rPr lang="de-DE" sz="8000" dirty="0"/>
              <a:t>Kür			</a:t>
            </a:r>
            <a:r>
              <a:rPr lang="de-DE" sz="8000" u="sng" dirty="0">
                <a:solidFill>
                  <a:schemeClr val="accent1"/>
                </a:solidFill>
              </a:rPr>
              <a:t>Krankheitsbilder</a:t>
            </a:r>
            <a:br>
              <a:rPr lang="de-DE" sz="8000" dirty="0">
                <a:solidFill>
                  <a:schemeClr val="accent1"/>
                </a:solidFill>
              </a:rPr>
            </a:br>
            <a:r>
              <a:rPr lang="de-DE" sz="8000" dirty="0">
                <a:solidFill>
                  <a:schemeClr val="accent1"/>
                </a:solidFill>
              </a:rPr>
              <a:t>			- Berufsallergien, Berufskrebs</a:t>
            </a:r>
            <a:br>
              <a:rPr lang="de-DE" sz="8000" dirty="0">
                <a:solidFill>
                  <a:schemeClr val="accent1"/>
                </a:solidFill>
              </a:rPr>
            </a:br>
            <a:r>
              <a:rPr lang="de-DE" sz="8000" dirty="0">
                <a:solidFill>
                  <a:schemeClr val="accent1"/>
                </a:solidFill>
              </a:rPr>
              <a:t>			- Bedenkliche Entwicklungen (IPF, „COPD“, „</a:t>
            </a:r>
            <a:r>
              <a:rPr lang="de-DE" sz="8000" dirty="0" err="1">
                <a:solidFill>
                  <a:schemeClr val="accent1"/>
                </a:solidFill>
              </a:rPr>
              <a:t>Asbestassoz</a:t>
            </a:r>
            <a:r>
              <a:rPr lang="de-DE" sz="8000" dirty="0">
                <a:solidFill>
                  <a:schemeClr val="accent1"/>
                </a:solidFill>
              </a:rPr>
              <a:t>. </a:t>
            </a:r>
            <a:r>
              <a:rPr lang="de-DE" sz="8000" dirty="0" err="1">
                <a:solidFill>
                  <a:schemeClr val="accent1"/>
                </a:solidFill>
              </a:rPr>
              <a:t>Erkrkg</a:t>
            </a:r>
            <a:r>
              <a:rPr lang="de-DE" sz="8000" dirty="0">
                <a:solidFill>
                  <a:schemeClr val="accent1"/>
                </a:solidFill>
              </a:rPr>
              <a:t>.“)	</a:t>
            </a:r>
          </a:p>
          <a:p>
            <a:pPr marL="0" indent="0">
              <a:buNone/>
            </a:pPr>
            <a:r>
              <a:rPr lang="de-DE" sz="8000" b="1" dirty="0"/>
              <a:t>BK-Begutachtung	</a:t>
            </a:r>
            <a:r>
              <a:rPr lang="de-DE" sz="8000" dirty="0"/>
              <a:t>	Zusammenhangsbeurteilung zwischen den </a:t>
            </a:r>
            <a:r>
              <a:rPr lang="de-DE" sz="8000" i="1" u="sng" dirty="0"/>
              <a:t>Tatbestandsmerkmalen</a:t>
            </a:r>
            <a:br>
              <a:rPr lang="de-DE" sz="8000" i="1" dirty="0"/>
            </a:br>
            <a:r>
              <a:rPr lang="de-DE" sz="8000" i="1" dirty="0"/>
              <a:t>				„</a:t>
            </a:r>
            <a:r>
              <a:rPr lang="de-DE" sz="8000" i="1" dirty="0">
                <a:solidFill>
                  <a:schemeClr val="accent2"/>
                </a:solidFill>
              </a:rPr>
              <a:t>Einwirkung</a:t>
            </a:r>
            <a:r>
              <a:rPr lang="de-DE" sz="8000" i="1" dirty="0"/>
              <a:t>“ und „</a:t>
            </a:r>
            <a:r>
              <a:rPr lang="de-DE" sz="8000" b="1" i="1" dirty="0">
                <a:solidFill>
                  <a:schemeClr val="accent1"/>
                </a:solidFill>
              </a:rPr>
              <a:t>Krankheit</a:t>
            </a:r>
            <a:r>
              <a:rPr lang="de-DE" sz="8000" i="1" dirty="0"/>
              <a:t>“</a:t>
            </a:r>
            <a:br>
              <a:rPr lang="de-DE" sz="8000" dirty="0"/>
            </a:br>
            <a:r>
              <a:rPr lang="de-DE" sz="8000" dirty="0"/>
              <a:t>			(Fach-) Ärztliche Weiterbildungsordnung (</a:t>
            </a:r>
            <a:r>
              <a:rPr lang="de-DE" sz="8000" b="1" dirty="0"/>
              <a:t>MWBO 2018/BÄK</a:t>
            </a:r>
            <a:r>
              <a:rPr lang="de-DE" sz="8000" dirty="0"/>
              <a:t>)</a:t>
            </a:r>
          </a:p>
          <a:p>
            <a:pPr marL="0" indent="0">
              <a:buNone/>
            </a:pPr>
            <a:endParaRPr lang="de-DE" sz="8000" dirty="0"/>
          </a:p>
          <a:p>
            <a:pPr marL="0" indent="0" algn="r">
              <a:buNone/>
            </a:pPr>
            <a:r>
              <a:rPr lang="de-DE" sz="8000" dirty="0">
                <a:latin typeface="Arial" panose="020B0604020202020204" pitchFamily="34" charset="0"/>
                <a:cs typeface="Arial" panose="020B0604020202020204" pitchFamily="34" charset="0"/>
              </a:rPr>
              <a:t>Müsch/Pneumologentreffen</a:t>
            </a:r>
            <a:br>
              <a:rPr lang="de-DE" sz="8000" dirty="0"/>
            </a:br>
            <a:r>
              <a:rPr lang="de-DE" sz="8000" dirty="0"/>
              <a:t>								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1940DC-4D1A-4A68-94C8-568BEC41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76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CFA5D7-9604-487E-9590-AC39A3DFD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Pneumologische „BERUFSKRANKHEITEN“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885C11-678D-42E0-ADAF-CBE542E55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de-DE" sz="8000" dirty="0">
                <a:latin typeface="Arial" panose="020B0604020202020204" pitchFamily="34" charset="0"/>
                <a:cs typeface="Arial" panose="020B0604020202020204" pitchFamily="34" charset="0"/>
              </a:rPr>
              <a:t>Literaturempfehlungen</a:t>
            </a:r>
            <a:endParaRPr lang="de-DE" sz="8000" dirty="0"/>
          </a:p>
          <a:p>
            <a:pPr marL="0" indent="0">
              <a:buNone/>
            </a:pPr>
            <a:r>
              <a:rPr lang="de-DE" sz="8000" dirty="0"/>
              <a:t>Müsch F. H. : 	</a:t>
            </a:r>
            <a:r>
              <a:rPr lang="de-DE" sz="8000" b="1" dirty="0"/>
              <a:t>Interdisziplinäre Aspekte pneumologischer Berufskrankheiten</a:t>
            </a:r>
            <a:br>
              <a:rPr lang="de-DE" sz="8000" b="1" dirty="0"/>
            </a:br>
            <a:r>
              <a:rPr lang="de-DE" sz="8000" b="1" dirty="0"/>
              <a:t>		</a:t>
            </a:r>
            <a:r>
              <a:rPr lang="de-DE" sz="8000" dirty="0" err="1"/>
              <a:t>Arbeitsmed</a:t>
            </a:r>
            <a:r>
              <a:rPr lang="de-DE" sz="8000" dirty="0"/>
              <a:t>./</a:t>
            </a:r>
            <a:r>
              <a:rPr lang="de-DE" sz="8000" dirty="0" err="1"/>
              <a:t>Umweltmed</a:t>
            </a:r>
            <a:r>
              <a:rPr lang="de-DE" sz="8000" dirty="0"/>
              <a:t>./</a:t>
            </a:r>
            <a:r>
              <a:rPr lang="de-DE" sz="8000" dirty="0" err="1"/>
              <a:t>Sozialmed</a:t>
            </a:r>
            <a:r>
              <a:rPr lang="de-DE" sz="8000" dirty="0"/>
              <a:t>. (ASU), 333-335, 2016			</a:t>
            </a:r>
          </a:p>
          <a:p>
            <a:pPr marL="0" indent="0">
              <a:buNone/>
            </a:pPr>
            <a:r>
              <a:rPr lang="de-DE" sz="8000" dirty="0"/>
              <a:t>Müsch F. H. :	</a:t>
            </a:r>
            <a:r>
              <a:rPr lang="de-DE" sz="8000" b="1" dirty="0"/>
              <a:t>Berufskrankheiten / Ein medizinisch-juristisches Nachschlagewerk</a:t>
            </a:r>
            <a:br>
              <a:rPr lang="de-DE" sz="8000" dirty="0"/>
            </a:br>
            <a:r>
              <a:rPr lang="de-DE" sz="8000" dirty="0"/>
              <a:t>                     	Kapitel F: BERUFSKRANKHEITEN NACH </a:t>
            </a:r>
            <a:r>
              <a:rPr lang="de-DE" sz="8000" u="sng" dirty="0"/>
              <a:t>FACHGEBIETEN</a:t>
            </a:r>
            <a:r>
              <a:rPr lang="de-DE" sz="8000" dirty="0"/>
              <a:t> / </a:t>
            </a:r>
            <a:r>
              <a:rPr lang="de-DE" sz="8000" b="1" dirty="0"/>
              <a:t>Pneumologie</a:t>
            </a:r>
            <a:br>
              <a:rPr lang="de-DE" sz="8000" b="1" dirty="0"/>
            </a:br>
            <a:r>
              <a:rPr lang="de-DE" sz="8000" b="1" dirty="0"/>
              <a:t>		</a:t>
            </a:r>
            <a:r>
              <a:rPr lang="de-DE" sz="8000" dirty="0"/>
              <a:t>Kapitel G: </a:t>
            </a:r>
            <a:r>
              <a:rPr lang="de-DE" sz="8000" u="sng" dirty="0"/>
              <a:t>Merkblätter</a:t>
            </a:r>
            <a:r>
              <a:rPr lang="de-DE" sz="8000" dirty="0"/>
              <a:t> zu den Berufskrankheiten</a:t>
            </a:r>
            <a:br>
              <a:rPr lang="de-DE" sz="8000" dirty="0"/>
            </a:br>
            <a:r>
              <a:rPr lang="de-DE" sz="8000" dirty="0"/>
              <a:t>		Kapitel H: </a:t>
            </a:r>
            <a:r>
              <a:rPr lang="de-DE" sz="8000" u="sng" dirty="0"/>
              <a:t>Wissenschaftliche Begründungen </a:t>
            </a:r>
            <a:r>
              <a:rPr lang="de-DE" sz="8000" dirty="0"/>
              <a:t>zu den Berufskrankheiten                  </a:t>
            </a:r>
            <a:br>
              <a:rPr lang="de-DE" sz="8000" dirty="0"/>
            </a:br>
            <a:r>
              <a:rPr lang="de-DE" sz="8000" dirty="0"/>
              <a:t>		Wissenschaftliche Verlagsgesellschaft (WVG), Stuttgart 2006 					https://www.berufskrankheiten.de/wp-							</a:t>
            </a:r>
            <a:r>
              <a:rPr lang="de-DE" sz="8000" dirty="0" err="1"/>
              <a:t>content</a:t>
            </a:r>
            <a:r>
              <a:rPr lang="de-DE" sz="8000" dirty="0"/>
              <a:t>/uploads/2016/08/mueschBerufskrankheiten.pdf			</a:t>
            </a:r>
          </a:p>
          <a:p>
            <a:pPr marL="0" indent="0">
              <a:buNone/>
            </a:pPr>
            <a:r>
              <a:rPr lang="de-DE" sz="8000" dirty="0" err="1"/>
              <a:t>Siebeneich</a:t>
            </a:r>
            <a:r>
              <a:rPr lang="de-DE" sz="8000" dirty="0"/>
              <a:t>, A. B.:	</a:t>
            </a:r>
            <a:r>
              <a:rPr lang="de-DE" sz="8000" b="1" dirty="0"/>
              <a:t>Identifikation von Berufskrankheiten auf der Basis von Routinedaten der 			Gesetzlichen Krankenversicherung</a:t>
            </a:r>
            <a:r>
              <a:rPr lang="de-DE" sz="8000" dirty="0"/>
              <a:t> </a:t>
            </a:r>
            <a:r>
              <a:rPr lang="de-DE" sz="8000" b="1" dirty="0"/>
              <a:t>(GKV)</a:t>
            </a:r>
            <a:br>
              <a:rPr lang="de-DE" sz="8000" b="1" dirty="0"/>
            </a:br>
            <a:r>
              <a:rPr lang="de-DE" sz="8000" b="1" dirty="0"/>
              <a:t>		</a:t>
            </a:r>
            <a:r>
              <a:rPr lang="de-DE" sz="8000" dirty="0"/>
              <a:t>Univ.-</a:t>
            </a:r>
            <a:r>
              <a:rPr lang="de-DE" sz="8000" dirty="0" err="1"/>
              <a:t>Diss</a:t>
            </a:r>
            <a:r>
              <a:rPr lang="de-DE" sz="8000" dirty="0"/>
              <a:t>.,Duisburg/Essen 2010</a:t>
            </a:r>
          </a:p>
          <a:p>
            <a:pPr marL="0" indent="0">
              <a:buNone/>
            </a:pPr>
            <a:r>
              <a:rPr lang="de-DE" sz="8000" u="sng" dirty="0"/>
              <a:t>Amtl. Mat.:</a:t>
            </a:r>
            <a:r>
              <a:rPr lang="de-DE" sz="8000" dirty="0"/>
              <a:t>	https://</a:t>
            </a:r>
            <a:r>
              <a:rPr lang="de-DE" sz="8000" i="1" dirty="0"/>
              <a:t>www.baua.de</a:t>
            </a:r>
            <a:r>
              <a:rPr lang="de-DE" sz="8000" dirty="0"/>
              <a:t>/DE/Angebote/Rechtstexte-und-Technische-				Regeln/Berufskrankheiten/</a:t>
            </a:r>
            <a:r>
              <a:rPr lang="de-DE" sz="8000" u="sng" dirty="0"/>
              <a:t>Merkblaetter</a:t>
            </a:r>
            <a:r>
              <a:rPr lang="de-DE" sz="8000" dirty="0"/>
              <a:t>.html (und </a:t>
            </a:r>
            <a:r>
              <a:rPr lang="de-DE" sz="8000" b="1" i="1" u="sng" dirty="0" err="1"/>
              <a:t>wissensch</a:t>
            </a:r>
            <a:r>
              <a:rPr lang="de-DE" sz="8000" b="1" i="1" u="sng" dirty="0"/>
              <a:t>. </a:t>
            </a:r>
            <a:r>
              <a:rPr lang="de-DE" sz="8000" b="1" i="1" u="sng" dirty="0" err="1"/>
              <a:t>Begründg</a:t>
            </a:r>
            <a:r>
              <a:rPr lang="de-DE" sz="8000" b="1" i="1" u="sng" dirty="0"/>
              <a:t>.!)</a:t>
            </a:r>
            <a:br>
              <a:rPr lang="de-DE" sz="8000" dirty="0"/>
            </a:br>
            <a:r>
              <a:rPr lang="de-DE" sz="8000" dirty="0"/>
              <a:t>							</a:t>
            </a:r>
            <a:br>
              <a:rPr lang="de-DE" sz="8000" dirty="0"/>
            </a:br>
            <a:r>
              <a:rPr lang="de-DE" sz="8000" dirty="0"/>
              <a:t>																		</a:t>
            </a:r>
            <a:r>
              <a:rPr lang="de-DE" sz="8000" dirty="0">
                <a:latin typeface="Arial" panose="020B0604020202020204" pitchFamily="34" charset="0"/>
                <a:cs typeface="Arial" panose="020B0604020202020204" pitchFamily="34" charset="0"/>
              </a:rPr>
              <a:t>Müsch/Pneumologentreffen</a:t>
            </a:r>
            <a:endParaRPr lang="de-DE" sz="8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A6A41D-E9D6-4186-AFA1-42C1B311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62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38748F-FB2D-40F8-BFA0-63466E96C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Pneumologische „BERUFSKRANKHEITEN“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1F9176-B292-4152-B0D9-5D3EDE180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de-DE" sz="7200" u="sng" dirty="0"/>
              <a:t>Juristische Grundlagen (I)</a:t>
            </a:r>
            <a:br>
              <a:rPr lang="de-DE" sz="7200" u="sng" dirty="0"/>
            </a:br>
            <a:endParaRPr lang="de-DE" sz="7200" dirty="0"/>
          </a:p>
          <a:p>
            <a:pPr marL="0" indent="0">
              <a:buNone/>
            </a:pPr>
            <a:r>
              <a:rPr lang="de-DE" sz="7200" dirty="0"/>
              <a:t>SOZIALGESETZBUCH V	</a:t>
            </a:r>
            <a:r>
              <a:rPr lang="de-DE" sz="7200" b="1" i="1" dirty="0"/>
              <a:t>§ 20 b	Prävention berufsbedingter Gesundheitsgefahren</a:t>
            </a:r>
            <a:br>
              <a:rPr lang="de-DE" sz="7200" b="1" i="1" dirty="0"/>
            </a:br>
            <a:r>
              <a:rPr lang="de-DE" sz="7200" dirty="0"/>
              <a:t>(</a:t>
            </a:r>
            <a:r>
              <a:rPr lang="de-DE" sz="7200" u="sng" dirty="0"/>
              <a:t>GKV</a:t>
            </a:r>
            <a:r>
              <a:rPr lang="de-DE" sz="7200" dirty="0"/>
              <a:t>/BKK, IKK etc.)</a:t>
            </a:r>
            <a:br>
              <a:rPr lang="de-DE" sz="7200" b="1" i="1" dirty="0"/>
            </a:br>
            <a:r>
              <a:rPr lang="de-DE" sz="7200" b="1" dirty="0"/>
              <a:t>	</a:t>
            </a:r>
            <a:r>
              <a:rPr lang="de-DE" sz="7200" dirty="0"/>
              <a:t>	               	(Abs. 2)	 -Berufskrankheiten-Mitteilungspflicht- (</a:t>
            </a:r>
            <a:r>
              <a:rPr lang="de-DE" sz="7200" dirty="0" err="1"/>
              <a:t>Regreßansprüche</a:t>
            </a:r>
            <a:r>
              <a:rPr lang="de-DE" sz="7200" dirty="0"/>
              <a:t>!!!)</a:t>
            </a:r>
            <a:br>
              <a:rPr lang="de-DE" sz="7200" dirty="0"/>
            </a:br>
            <a:br>
              <a:rPr lang="de-DE" sz="7200" dirty="0"/>
            </a:br>
            <a:r>
              <a:rPr lang="de-DE" sz="7200" dirty="0"/>
              <a:t>SOZIALGESETZBUCH VII 	</a:t>
            </a:r>
            <a:r>
              <a:rPr lang="de-DE" sz="7200" b="1" i="1" dirty="0"/>
              <a:t>§   9	 Berufskrankheit</a:t>
            </a:r>
            <a:br>
              <a:rPr lang="de-DE" sz="7200" b="1" i="1" dirty="0"/>
            </a:br>
            <a:r>
              <a:rPr lang="de-DE" sz="7200" dirty="0"/>
              <a:t>(</a:t>
            </a:r>
            <a:r>
              <a:rPr lang="de-DE" sz="7200" u="sng" dirty="0"/>
              <a:t>G</a:t>
            </a:r>
            <a:r>
              <a:rPr lang="de-DE" sz="7200" b="1" i="1" u="sng" dirty="0"/>
              <a:t>U</a:t>
            </a:r>
            <a:r>
              <a:rPr lang="de-DE" sz="7200" u="sng" dirty="0"/>
              <a:t>V</a:t>
            </a:r>
            <a:r>
              <a:rPr lang="de-DE" sz="7200" dirty="0"/>
              <a:t>/</a:t>
            </a:r>
            <a:r>
              <a:rPr lang="de-DE" sz="7200" dirty="0" err="1"/>
              <a:t>BG´en</a:t>
            </a:r>
            <a:r>
              <a:rPr lang="de-DE" sz="7200" dirty="0"/>
              <a:t> etc.)</a:t>
            </a:r>
            <a:br>
              <a:rPr lang="de-DE" sz="7200" b="1" i="1" dirty="0"/>
            </a:br>
            <a:r>
              <a:rPr lang="de-DE" sz="7200" dirty="0"/>
              <a:t>			(Abs. 1)	 „…</a:t>
            </a:r>
            <a:r>
              <a:rPr lang="de-DE" sz="7200" dirty="0">
                <a:solidFill>
                  <a:schemeClr val="accent1"/>
                </a:solidFill>
              </a:rPr>
              <a:t>Krankheiten</a:t>
            </a:r>
            <a:r>
              <a:rPr lang="de-DE" sz="7200" dirty="0"/>
              <a:t> als BERUFSKRANKHEITEN zu bezeichnen, die nach den 				Erkenntnissen der medizinischen </a:t>
            </a:r>
            <a:r>
              <a:rPr lang="de-DE" sz="7200" u="sng" dirty="0"/>
              <a:t>Wissenschaft</a:t>
            </a:r>
            <a:r>
              <a:rPr lang="de-DE" sz="7200" dirty="0"/>
              <a:t> durch besondere 					</a:t>
            </a:r>
            <a:r>
              <a:rPr lang="de-DE" sz="7200" dirty="0">
                <a:solidFill>
                  <a:schemeClr val="accent2"/>
                </a:solidFill>
              </a:rPr>
              <a:t>Einwirkungen</a:t>
            </a:r>
            <a:r>
              <a:rPr lang="de-DE" sz="7200" dirty="0"/>
              <a:t> </a:t>
            </a:r>
            <a:r>
              <a:rPr lang="de-DE" sz="7200" b="1" i="1" dirty="0"/>
              <a:t>verursacht</a:t>
            </a:r>
            <a:r>
              <a:rPr lang="de-DE" sz="7200" dirty="0"/>
              <a:t> sind, denen bestimmte Personengruppen 					durch ihre versicherte Tätigkeit in erheblich höherem Grade als die 					übrige Bevölkerung ausgesetzt sind…“	</a:t>
            </a:r>
            <a:br>
              <a:rPr lang="de-DE" sz="7200" dirty="0"/>
            </a:br>
            <a:r>
              <a:rPr lang="de-DE" sz="7200" dirty="0"/>
              <a:t>		</a:t>
            </a:r>
            <a:br>
              <a:rPr lang="de-DE" sz="7200" dirty="0"/>
            </a:br>
            <a:r>
              <a:rPr lang="de-DE" sz="7200" dirty="0"/>
              <a:t>			(Abs. 2) 	„…nach </a:t>
            </a:r>
            <a:r>
              <a:rPr lang="de-DE" sz="7200" u="sng" dirty="0"/>
              <a:t>neuen</a:t>
            </a:r>
            <a:r>
              <a:rPr lang="de-DE" sz="7200" dirty="0"/>
              <a:t> Erkenntnissen der medizinischen Wissenschaften…“					-</a:t>
            </a:r>
            <a:r>
              <a:rPr lang="de-DE" sz="7200" i="1" dirty="0"/>
              <a:t>sog. Quasi-</a:t>
            </a:r>
            <a:r>
              <a:rPr lang="de-DE" sz="7200" i="1" dirty="0" err="1"/>
              <a:t>Berufkrankheiten</a:t>
            </a:r>
            <a:r>
              <a:rPr lang="de-DE" sz="7200" i="1" dirty="0"/>
              <a:t>-</a:t>
            </a:r>
            <a:r>
              <a:rPr lang="de-DE" sz="7200" dirty="0"/>
              <a:t>	</a:t>
            </a:r>
            <a:br>
              <a:rPr lang="de-DE" sz="7200" dirty="0"/>
            </a:br>
            <a:r>
              <a:rPr lang="de-DE" sz="7200" dirty="0"/>
              <a:t>			</a:t>
            </a:r>
            <a:br>
              <a:rPr lang="de-DE" sz="7200" dirty="0"/>
            </a:br>
            <a:r>
              <a:rPr lang="de-DE" sz="7200" dirty="0"/>
              <a:t>			</a:t>
            </a:r>
            <a:r>
              <a:rPr lang="de-DE" sz="7200" b="1" dirty="0"/>
              <a:t>§ 202	Anzeigepflicht von Ärzten bei Berufskrankheiten </a:t>
            </a:r>
            <a:r>
              <a:rPr lang="de-DE" sz="7200" dirty="0"/>
              <a:t>(= Meldepflicht!)</a:t>
            </a:r>
            <a:br>
              <a:rPr lang="de-DE" sz="7200" dirty="0"/>
            </a:br>
            <a:r>
              <a:rPr lang="de-DE" sz="7200" dirty="0"/>
              <a:t>				„</a:t>
            </a:r>
            <a:r>
              <a:rPr lang="de-DE" sz="5600" dirty="0"/>
              <a:t>Haben Ärzte …den </a:t>
            </a:r>
            <a:r>
              <a:rPr lang="de-DE" sz="5600" u="sng" dirty="0"/>
              <a:t>begründeten Verdacht,</a:t>
            </a:r>
            <a:r>
              <a:rPr lang="de-DE" sz="5600" dirty="0"/>
              <a:t> </a:t>
            </a:r>
            <a:r>
              <a:rPr lang="de-DE" sz="5600" dirty="0" err="1"/>
              <a:t>daß</a:t>
            </a:r>
            <a:r>
              <a:rPr lang="de-DE" sz="5600" dirty="0"/>
              <a:t> bei Versicherten eine Berufskrankheit 					besteht, haben sie dies …</a:t>
            </a:r>
            <a:r>
              <a:rPr lang="de-DE" sz="5600" u="sng" dirty="0"/>
              <a:t>unverzüglich</a:t>
            </a:r>
            <a:r>
              <a:rPr lang="de-DE" sz="5600" dirty="0"/>
              <a:t> anzuzeigen.“</a:t>
            </a:r>
            <a:r>
              <a:rPr lang="de-DE" sz="5600" b="1" dirty="0"/>
              <a:t>								</a:t>
            </a:r>
            <a:r>
              <a:rPr lang="de-DE" sz="5600" dirty="0"/>
              <a:t>		</a:t>
            </a:r>
            <a:br>
              <a:rPr lang="de-DE" sz="5600" dirty="0"/>
            </a:br>
            <a:r>
              <a:rPr lang="de-DE" sz="5600" dirty="0"/>
              <a:t>								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Müsch/Pneumologentreffen</a:t>
            </a:r>
            <a:endParaRPr lang="de-DE" sz="7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5600" dirty="0"/>
              <a:t>											</a:t>
            </a:r>
            <a:endParaRPr lang="de-DE" sz="72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C38B97-B8E4-4A30-81F2-3101C2E44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14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20B1B5-77DF-47B4-8B2E-7BE82083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Pneumologische „BERUFSKRANKHEITEN“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C010AF-FC72-4F02-A636-59C539412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de-DE" sz="4000" u="sng" dirty="0"/>
              <a:t>Juristische Grundlagen (II)</a:t>
            </a:r>
            <a:br>
              <a:rPr lang="de-DE" sz="4000" u="sng" dirty="0"/>
            </a:br>
            <a:endParaRPr lang="de-DE" sz="4000" u="sng" dirty="0"/>
          </a:p>
          <a:p>
            <a:pPr marL="0" indent="0">
              <a:buNone/>
            </a:pPr>
            <a:r>
              <a:rPr lang="de-DE" sz="4000" dirty="0"/>
              <a:t>BK-VERORDNUNG (BKV)		</a:t>
            </a:r>
            <a:r>
              <a:rPr lang="de-DE" sz="4000" b="1" dirty="0"/>
              <a:t>Anlage 1 BKV </a:t>
            </a:r>
            <a:r>
              <a:rPr lang="de-DE" sz="4000" dirty="0"/>
              <a:t>(sog. </a:t>
            </a:r>
            <a:r>
              <a:rPr lang="de-DE" sz="4000" i="1" u="sng" dirty="0">
                <a:solidFill>
                  <a:schemeClr val="accent6">
                    <a:lumMod val="75000"/>
                  </a:schemeClr>
                </a:solidFill>
              </a:rPr>
              <a:t>BK-Liste</a:t>
            </a:r>
            <a:r>
              <a:rPr lang="de-DE" sz="4000" dirty="0">
                <a:solidFill>
                  <a:schemeClr val="accent6">
                    <a:lumMod val="75000"/>
                  </a:schemeClr>
                </a:solidFill>
              </a:rPr>
              <a:t> mit N = 8o Positionen</a:t>
            </a:r>
            <a:r>
              <a:rPr lang="de-DE" sz="4000" dirty="0"/>
              <a:t>!)</a:t>
            </a:r>
            <a:br>
              <a:rPr lang="de-DE" sz="4000" b="1" dirty="0"/>
            </a:br>
            <a:r>
              <a:rPr lang="de-DE" sz="4000" b="1" dirty="0"/>
              <a:t>-Zustimmung d. Bundesrats-</a:t>
            </a:r>
            <a:r>
              <a:rPr lang="de-DE" sz="4000" dirty="0"/>
              <a:t>	</a:t>
            </a:r>
            <a:br>
              <a:rPr lang="de-DE" sz="4000" dirty="0"/>
            </a:br>
            <a:r>
              <a:rPr lang="de-DE" sz="4000" dirty="0"/>
              <a:t>			</a:t>
            </a:r>
            <a:br>
              <a:rPr lang="de-DE" sz="4000" dirty="0"/>
            </a:br>
            <a:r>
              <a:rPr lang="de-DE" sz="4000" dirty="0"/>
              <a:t>			1	</a:t>
            </a:r>
            <a:r>
              <a:rPr lang="de-DE" sz="4000" u="sng" dirty="0"/>
              <a:t>Durch</a:t>
            </a:r>
            <a:r>
              <a:rPr lang="de-DE" sz="4000" dirty="0"/>
              <a:t> chemische Einwirkungen </a:t>
            </a:r>
            <a:r>
              <a:rPr lang="de-DE" sz="4000" u="sng" dirty="0"/>
              <a:t>verursachte</a:t>
            </a:r>
            <a:r>
              <a:rPr lang="de-DE" sz="4000" dirty="0"/>
              <a:t> </a:t>
            </a:r>
            <a:r>
              <a:rPr lang="de-DE" sz="4000" dirty="0">
                <a:solidFill>
                  <a:schemeClr val="accent1"/>
                </a:solidFill>
              </a:rPr>
              <a:t>Krankheiten</a:t>
            </a:r>
            <a:br>
              <a:rPr lang="de-DE" sz="4000" dirty="0"/>
            </a:br>
            <a:br>
              <a:rPr lang="de-DE" sz="4000" dirty="0"/>
            </a:br>
            <a:r>
              <a:rPr lang="de-DE" sz="4000" dirty="0"/>
              <a:t>			2	</a:t>
            </a:r>
            <a:r>
              <a:rPr lang="de-DE" sz="4000" u="sng" dirty="0"/>
              <a:t>Durch</a:t>
            </a:r>
            <a:r>
              <a:rPr lang="de-DE" sz="4000" dirty="0"/>
              <a:t> physikalische Einwirkungen </a:t>
            </a:r>
            <a:r>
              <a:rPr lang="de-DE" sz="4000" u="sng" dirty="0"/>
              <a:t>verursachte</a:t>
            </a:r>
            <a:r>
              <a:rPr lang="de-DE" sz="4000" dirty="0"/>
              <a:t> </a:t>
            </a:r>
            <a:r>
              <a:rPr lang="de-DE" sz="4000" dirty="0">
                <a:solidFill>
                  <a:schemeClr val="accent1"/>
                </a:solidFill>
              </a:rPr>
              <a:t>Krankheiten</a:t>
            </a:r>
            <a:br>
              <a:rPr lang="de-DE" sz="4000" dirty="0"/>
            </a:br>
            <a:br>
              <a:rPr lang="de-DE" sz="4000" dirty="0"/>
            </a:br>
            <a:r>
              <a:rPr lang="de-DE" sz="4000" dirty="0"/>
              <a:t>			3	</a:t>
            </a:r>
            <a:r>
              <a:rPr lang="de-DE" sz="4000" u="sng" dirty="0"/>
              <a:t>Durch</a:t>
            </a:r>
            <a:r>
              <a:rPr lang="de-DE" sz="4000" dirty="0"/>
              <a:t> Infektionserreger oder Parasiten </a:t>
            </a:r>
            <a:r>
              <a:rPr lang="de-DE" sz="4000" u="sng" dirty="0"/>
              <a:t>verursachte </a:t>
            </a:r>
            <a:r>
              <a:rPr lang="de-DE" sz="4000" dirty="0">
                <a:solidFill>
                  <a:schemeClr val="accent1"/>
                </a:solidFill>
              </a:rPr>
              <a:t>Krankheiten</a:t>
            </a:r>
            <a:r>
              <a:rPr lang="de-DE" sz="4000" dirty="0"/>
              <a:t> </a:t>
            </a:r>
            <a:br>
              <a:rPr lang="de-DE" sz="4000" dirty="0"/>
            </a:br>
            <a:r>
              <a:rPr lang="de-DE" sz="4000" dirty="0"/>
              <a:t>				sowie Tropenkrankheiten	</a:t>
            </a:r>
            <a:br>
              <a:rPr lang="de-DE" sz="4000" dirty="0"/>
            </a:br>
            <a:r>
              <a:rPr lang="de-DE" sz="4000" dirty="0"/>
              <a:t>			</a:t>
            </a:r>
            <a:br>
              <a:rPr lang="de-DE" sz="4000" dirty="0"/>
            </a:br>
            <a:r>
              <a:rPr lang="de-DE" sz="4000" dirty="0"/>
              <a:t>			4	</a:t>
            </a:r>
            <a:r>
              <a:rPr lang="de-DE" sz="4000" dirty="0">
                <a:solidFill>
                  <a:schemeClr val="accent1"/>
                </a:solidFill>
              </a:rPr>
              <a:t>Erkrankungen</a:t>
            </a:r>
            <a:r>
              <a:rPr lang="de-DE" sz="4000" dirty="0"/>
              <a:t> der </a:t>
            </a:r>
            <a:r>
              <a:rPr lang="de-DE" sz="4000" i="1" u="sng" dirty="0"/>
              <a:t>Atemwege und der Lungen, des Rippenfells</a:t>
            </a:r>
            <a:r>
              <a:rPr lang="de-DE" sz="4000" i="1" dirty="0"/>
              <a:t>…</a:t>
            </a:r>
            <a:br>
              <a:rPr lang="de-DE" sz="4000" dirty="0"/>
            </a:br>
            <a:br>
              <a:rPr lang="de-DE" sz="4000" dirty="0"/>
            </a:br>
            <a:r>
              <a:rPr lang="de-DE" sz="4000" dirty="0"/>
              <a:t>				41	</a:t>
            </a:r>
            <a:r>
              <a:rPr lang="de-DE" sz="4000" u="sng" dirty="0"/>
              <a:t>Durch</a:t>
            </a:r>
            <a:r>
              <a:rPr lang="de-DE" sz="4000" dirty="0"/>
              <a:t> anorganische </a:t>
            </a:r>
            <a:r>
              <a:rPr lang="de-DE" sz="4000" u="sng" dirty="0"/>
              <a:t>Stäube</a:t>
            </a:r>
            <a:r>
              <a:rPr lang="de-DE" sz="4000" dirty="0"/>
              <a:t> …		(BK-Nrn. 41 01 - 41 15)</a:t>
            </a:r>
            <a:br>
              <a:rPr lang="de-DE" sz="4000" dirty="0"/>
            </a:br>
            <a:r>
              <a:rPr lang="de-DE" sz="4000" dirty="0"/>
              <a:t>				42	</a:t>
            </a:r>
            <a:r>
              <a:rPr lang="de-DE" sz="4000" u="sng" dirty="0"/>
              <a:t>Durch</a:t>
            </a:r>
            <a:r>
              <a:rPr lang="de-DE" sz="4000" dirty="0"/>
              <a:t> organische </a:t>
            </a:r>
            <a:r>
              <a:rPr lang="de-DE" sz="4000" u="sng" dirty="0"/>
              <a:t>Stäube</a:t>
            </a:r>
            <a:r>
              <a:rPr lang="de-DE" sz="4000" dirty="0"/>
              <a:t> …		(BK-Nrn. 42 01 - 42 03)</a:t>
            </a:r>
            <a:br>
              <a:rPr lang="de-DE" sz="4000" dirty="0"/>
            </a:br>
            <a:r>
              <a:rPr lang="de-DE" sz="4000" dirty="0"/>
              <a:t>				43	</a:t>
            </a:r>
            <a:r>
              <a:rPr lang="de-DE" sz="4000" b="1" dirty="0"/>
              <a:t>Obstruktive</a:t>
            </a:r>
            <a:r>
              <a:rPr lang="de-DE" sz="4000" dirty="0"/>
              <a:t> Atemwegserkrankungen	(BK-Nrn. 43 01 - 43 02)			</a:t>
            </a:r>
            <a:br>
              <a:rPr lang="de-DE" sz="4000" dirty="0"/>
            </a:br>
            <a:br>
              <a:rPr lang="de-DE" sz="4000" dirty="0"/>
            </a:br>
            <a:r>
              <a:rPr lang="de-DE" sz="4000" dirty="0"/>
              <a:t>			5	Hautkrankheiten</a:t>
            </a:r>
          </a:p>
          <a:p>
            <a:pPr marL="0" indent="0" algn="r">
              <a:buNone/>
            </a:pP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Müsch/Pneumologentreffen</a:t>
            </a:r>
            <a:endParaRPr lang="de-DE" sz="4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2DADE90-8419-49CD-930D-42251E7E4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059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E3F97-F48D-4122-ABC3-6787A4A17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Pneumologische „BERUFSKRANKHEITEN“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448251-650A-46DA-BEFE-059F72ABD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de-DE" sz="7200" u="sng" dirty="0"/>
              <a:t>Krankheitsbilder (I)</a:t>
            </a:r>
          </a:p>
          <a:p>
            <a:pPr marL="0" indent="0">
              <a:buNone/>
            </a:pPr>
            <a:r>
              <a:rPr lang="de-DE" sz="7200" b="1" dirty="0"/>
              <a:t>Berufsallergien	</a:t>
            </a:r>
            <a:r>
              <a:rPr lang="de-DE" sz="7200" dirty="0"/>
              <a:t>(</a:t>
            </a:r>
            <a:r>
              <a:rPr lang="de-DE" sz="7200" dirty="0">
                <a:solidFill>
                  <a:srgbClr val="FF0000"/>
                </a:solidFill>
              </a:rPr>
              <a:t>Ansteigende Todesfallquote</a:t>
            </a:r>
            <a:r>
              <a:rPr lang="de-DE" sz="7200" dirty="0"/>
              <a:t>)</a:t>
            </a:r>
            <a:br>
              <a:rPr lang="de-DE" sz="7200" u="sng" dirty="0"/>
            </a:br>
            <a:br>
              <a:rPr lang="de-DE" sz="7200" dirty="0"/>
            </a:br>
            <a:r>
              <a:rPr lang="de-DE" sz="7200" dirty="0"/>
              <a:t>		BK-Nr. 42 01: </a:t>
            </a:r>
            <a:r>
              <a:rPr lang="de-DE" sz="7200" dirty="0">
                <a:solidFill>
                  <a:schemeClr val="accent1"/>
                </a:solidFill>
              </a:rPr>
              <a:t>„Exogen allergische Alveolitis“ </a:t>
            </a:r>
            <a:r>
              <a:rPr lang="de-DE" sz="7200" dirty="0"/>
              <a:t>(„exogen“ hier: arbeitsbedingt!)	</a:t>
            </a:r>
            <a:br>
              <a:rPr lang="de-DE" sz="7200" dirty="0">
                <a:solidFill>
                  <a:schemeClr val="accent1"/>
                </a:solidFill>
              </a:rPr>
            </a:br>
            <a:r>
              <a:rPr lang="de-DE" sz="7200" dirty="0">
                <a:solidFill>
                  <a:schemeClr val="accent1"/>
                </a:solidFill>
              </a:rPr>
              <a:t>	     	</a:t>
            </a:r>
            <a:r>
              <a:rPr lang="de-DE" sz="7200" dirty="0"/>
              <a:t>(Achtung: </a:t>
            </a:r>
            <a:r>
              <a:rPr lang="de-DE" sz="7200" i="1" dirty="0"/>
              <a:t>Isocyanat-Alveolitis</a:t>
            </a:r>
            <a:r>
              <a:rPr lang="de-DE" sz="7200" dirty="0"/>
              <a:t> wird unter BK-Nr. 13 15 geführt.)</a:t>
            </a:r>
            <a:br>
              <a:rPr lang="de-DE" sz="7200" dirty="0"/>
            </a:br>
            <a:br>
              <a:rPr lang="de-DE" sz="7200" dirty="0"/>
            </a:br>
            <a:r>
              <a:rPr lang="de-DE" sz="7200" dirty="0"/>
              <a:t>		BK-Nr. 43 01</a:t>
            </a:r>
            <a:r>
              <a:rPr lang="de-DE" sz="7200" dirty="0">
                <a:solidFill>
                  <a:schemeClr val="accent1"/>
                </a:solidFill>
              </a:rPr>
              <a:t>: „</a:t>
            </a:r>
            <a:r>
              <a:rPr lang="de-DE" sz="7200" u="sng" dirty="0">
                <a:solidFill>
                  <a:schemeClr val="accent1"/>
                </a:solidFill>
              </a:rPr>
              <a:t>Durch</a:t>
            </a:r>
            <a:r>
              <a:rPr lang="de-DE" sz="7200" dirty="0">
                <a:solidFill>
                  <a:schemeClr val="accent1"/>
                </a:solidFill>
              </a:rPr>
              <a:t> allergisierende Stoffe </a:t>
            </a:r>
            <a:r>
              <a:rPr lang="de-DE" sz="7200" u="sng" dirty="0">
                <a:solidFill>
                  <a:schemeClr val="accent1"/>
                </a:solidFill>
              </a:rPr>
              <a:t>verursachte</a:t>
            </a:r>
            <a:r>
              <a:rPr lang="de-DE" sz="7200" dirty="0">
                <a:solidFill>
                  <a:schemeClr val="accent1"/>
                </a:solidFill>
              </a:rPr>
              <a:t> </a:t>
            </a:r>
            <a:r>
              <a:rPr lang="de-DE" sz="7200" b="1" dirty="0">
                <a:solidFill>
                  <a:schemeClr val="accent1"/>
                </a:solidFill>
              </a:rPr>
              <a:t>obstruktive</a:t>
            </a:r>
            <a:r>
              <a:rPr lang="de-DE" sz="7200" dirty="0">
                <a:solidFill>
                  <a:schemeClr val="accent1"/>
                </a:solidFill>
              </a:rPr>
              <a:t> 					Atemwegserkrankungen (einschließlich </a:t>
            </a:r>
            <a:r>
              <a:rPr lang="de-DE" sz="7200" dirty="0" err="1">
                <a:solidFill>
                  <a:schemeClr val="accent1"/>
                </a:solidFill>
              </a:rPr>
              <a:t>Rhinopathie</a:t>
            </a:r>
            <a:r>
              <a:rPr lang="de-DE" sz="7200" dirty="0">
                <a:solidFill>
                  <a:schemeClr val="accent1"/>
                </a:solidFill>
              </a:rPr>
              <a:t>)…“</a:t>
            </a:r>
            <a:r>
              <a:rPr lang="de-DE" sz="7200" dirty="0"/>
              <a:t> („</a:t>
            </a:r>
            <a:r>
              <a:rPr lang="de-DE" sz="7200" i="1" dirty="0"/>
              <a:t>Berufsasthma</a:t>
            </a:r>
            <a:r>
              <a:rPr lang="de-DE" sz="7200" dirty="0"/>
              <a:t>“)</a:t>
            </a:r>
            <a:br>
              <a:rPr lang="de-DE" sz="7200" dirty="0"/>
            </a:br>
            <a:r>
              <a:rPr lang="de-DE" sz="7200" dirty="0"/>
              <a:t>                         	(Achtung: </a:t>
            </a:r>
            <a:r>
              <a:rPr lang="de-DE" sz="7200" i="1" dirty="0"/>
              <a:t>Isocyanat-Asthma</a:t>
            </a:r>
            <a:r>
              <a:rPr lang="de-DE" sz="7200" dirty="0"/>
              <a:t> wird unter BK-Nr. 13 15 geführt.)</a:t>
            </a:r>
            <a:br>
              <a:rPr lang="de-DE" sz="7200" dirty="0"/>
            </a:br>
            <a:br>
              <a:rPr lang="de-DE" sz="7200" dirty="0"/>
            </a:br>
            <a:r>
              <a:rPr lang="de-DE" sz="7200" b="1" dirty="0"/>
              <a:t>Berufskrebs	</a:t>
            </a:r>
            <a:r>
              <a:rPr lang="de-DE" sz="7200" dirty="0"/>
              <a:t>(</a:t>
            </a:r>
            <a:r>
              <a:rPr lang="de-DE" sz="7200" dirty="0">
                <a:solidFill>
                  <a:srgbClr val="FF0000"/>
                </a:solidFill>
              </a:rPr>
              <a:t>Arbeitsbedingte Todesursache Nr. 1</a:t>
            </a:r>
            <a:r>
              <a:rPr lang="de-DE" sz="7200" dirty="0"/>
              <a:t>)</a:t>
            </a:r>
          </a:p>
          <a:p>
            <a:pPr marL="0" indent="0">
              <a:buNone/>
            </a:pPr>
            <a:r>
              <a:rPr lang="de-DE" sz="7200" b="1" dirty="0">
                <a:solidFill>
                  <a:schemeClr val="accent1"/>
                </a:solidFill>
              </a:rPr>
              <a:t>		Bronchialkarzinom</a:t>
            </a:r>
            <a:br>
              <a:rPr lang="de-DE" sz="7200" b="1" dirty="0">
                <a:solidFill>
                  <a:schemeClr val="accent1"/>
                </a:solidFill>
              </a:rPr>
            </a:br>
            <a:r>
              <a:rPr lang="de-DE" sz="7200" b="1" dirty="0">
                <a:solidFill>
                  <a:schemeClr val="accent1"/>
                </a:solidFill>
              </a:rPr>
              <a:t>		</a:t>
            </a:r>
            <a:r>
              <a:rPr lang="de-DE" sz="7200" u="sng" dirty="0"/>
              <a:t>durch</a:t>
            </a:r>
            <a:r>
              <a:rPr lang="de-DE" sz="7200" dirty="0"/>
              <a:t> Chrom, Arsen, Alkyl-/</a:t>
            </a:r>
            <a:r>
              <a:rPr lang="de-DE" sz="7200" dirty="0" err="1"/>
              <a:t>aryloxide</a:t>
            </a:r>
            <a:r>
              <a:rPr lang="de-DE" sz="7200" dirty="0"/>
              <a:t>/-sulfide (BK-Gr. 1),</a:t>
            </a:r>
            <a:br>
              <a:rPr lang="de-DE" sz="7200" dirty="0"/>
            </a:br>
            <a:r>
              <a:rPr lang="de-DE" sz="7200" dirty="0"/>
              <a:t>		</a:t>
            </a:r>
            <a:r>
              <a:rPr lang="de-DE" sz="7200" u="sng" dirty="0"/>
              <a:t>durch</a:t>
            </a:r>
            <a:r>
              <a:rPr lang="de-DE" sz="7200" dirty="0"/>
              <a:t> ionisierende Strahlung	(BK-Gr. 2),</a:t>
            </a:r>
            <a:br>
              <a:rPr lang="de-DE" sz="7200" dirty="0"/>
            </a:br>
            <a:r>
              <a:rPr lang="de-DE" sz="7200" dirty="0"/>
              <a:t>		</a:t>
            </a:r>
            <a:r>
              <a:rPr lang="de-DE" sz="7200" u="sng" dirty="0"/>
              <a:t>durch</a:t>
            </a:r>
            <a:r>
              <a:rPr lang="de-DE" sz="7200" dirty="0"/>
              <a:t> Asbest, Nickel, </a:t>
            </a:r>
            <a:r>
              <a:rPr lang="de-DE" sz="7200" dirty="0" err="1"/>
              <a:t>Kokereirohgase</a:t>
            </a:r>
            <a:r>
              <a:rPr lang="de-DE" sz="7200" dirty="0"/>
              <a:t>, Siliziumdioxid, PAK, </a:t>
            </a:r>
            <a:r>
              <a:rPr lang="de-DE" sz="7200" dirty="0" err="1"/>
              <a:t>PAK+Asbest</a:t>
            </a:r>
            <a:r>
              <a:rPr lang="de-DE" sz="7200" dirty="0"/>
              <a:t> (BK-Gr. 4),</a:t>
            </a:r>
            <a:br>
              <a:rPr lang="de-DE" sz="7200" dirty="0"/>
            </a:br>
            <a:r>
              <a:rPr lang="de-DE" sz="7200" dirty="0"/>
              <a:t>		</a:t>
            </a:r>
            <a:r>
              <a:rPr lang="de-DE" sz="7200" u="sng" dirty="0"/>
              <a:t>durch</a:t>
            </a:r>
            <a:r>
              <a:rPr lang="de-DE" sz="7200" dirty="0"/>
              <a:t> </a:t>
            </a:r>
            <a:r>
              <a:rPr lang="de-DE" sz="7200" i="1" dirty="0"/>
              <a:t>Beryllium</a:t>
            </a:r>
            <a:r>
              <a:rPr lang="de-DE" sz="7200" dirty="0"/>
              <a:t> und </a:t>
            </a:r>
            <a:r>
              <a:rPr lang="de-DE" sz="7200" u="sng" dirty="0"/>
              <a:t>durch</a:t>
            </a:r>
            <a:r>
              <a:rPr lang="de-DE" sz="7200" dirty="0"/>
              <a:t> </a:t>
            </a:r>
            <a:r>
              <a:rPr lang="de-DE" sz="7200" i="1" dirty="0"/>
              <a:t>Passivrauchen (§ 9 </a:t>
            </a:r>
            <a:r>
              <a:rPr lang="de-DE" sz="7200" i="1" u="sng" dirty="0"/>
              <a:t>Abs. 2</a:t>
            </a:r>
            <a:r>
              <a:rPr lang="de-DE" sz="7200" i="1" dirty="0"/>
              <a:t> SGB VII/= „Quasi-BK“).</a:t>
            </a:r>
            <a:br>
              <a:rPr lang="de-DE" sz="7200" dirty="0"/>
            </a:br>
            <a:br>
              <a:rPr lang="de-DE" sz="7200" dirty="0"/>
            </a:br>
            <a:r>
              <a:rPr lang="de-DE" sz="7200" dirty="0"/>
              <a:t>		</a:t>
            </a:r>
            <a:r>
              <a:rPr lang="de-DE" sz="7200" b="1" dirty="0">
                <a:solidFill>
                  <a:schemeClr val="accent1"/>
                </a:solidFill>
              </a:rPr>
              <a:t>Mesotheliom</a:t>
            </a:r>
            <a:br>
              <a:rPr lang="de-DE" sz="7200" dirty="0"/>
            </a:br>
            <a:r>
              <a:rPr lang="de-DE" sz="7200" dirty="0"/>
              <a:t>		</a:t>
            </a:r>
            <a:r>
              <a:rPr lang="de-DE" sz="7200" u="sng" dirty="0"/>
              <a:t>durch</a:t>
            </a:r>
            <a:r>
              <a:rPr lang="de-DE" sz="7200" dirty="0"/>
              <a:t> Asbest (BK-Gr. 4) </a:t>
            </a:r>
            <a:br>
              <a:rPr lang="de-DE" sz="7200" dirty="0"/>
            </a:br>
            <a:r>
              <a:rPr lang="de-DE" sz="7200" dirty="0"/>
              <a:t>		(</a:t>
            </a:r>
            <a:r>
              <a:rPr lang="de-DE" sz="7200" dirty="0">
                <a:solidFill>
                  <a:srgbClr val="FF0000"/>
                </a:solidFill>
              </a:rPr>
              <a:t>„Signaltumor“, häufigste tödliche BK</a:t>
            </a:r>
            <a:r>
              <a:rPr lang="de-DE" sz="7200" dirty="0"/>
              <a:t>!)														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Müsch/Pneumologentreffen</a:t>
            </a:r>
            <a:endParaRPr lang="de-DE" sz="7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56A033-449A-4E35-A156-4AAD4BB52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97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7A27C-E984-4776-B9A0-0AC7E31E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Pneumologische „BERUFSKRANKHEITEN“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39EB56-CF39-4E84-B5AA-8730A3723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de-DE" sz="3800" u="sng" dirty="0"/>
              <a:t>Krankheitsbilder (II)</a:t>
            </a:r>
          </a:p>
          <a:p>
            <a:pPr marL="0" indent="0" algn="ctr">
              <a:buNone/>
            </a:pPr>
            <a:r>
              <a:rPr lang="de-DE" sz="3800" b="1" dirty="0"/>
              <a:t>Bedenkliche Entwicklungen (1)</a:t>
            </a:r>
          </a:p>
          <a:p>
            <a:pPr marL="0" indent="0">
              <a:buNone/>
            </a:pPr>
            <a:endParaRPr lang="de-DE" sz="3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sz="3800" b="1" dirty="0">
                <a:solidFill>
                  <a:schemeClr val="accent1"/>
                </a:solidFill>
              </a:rPr>
              <a:t>Lungenfibrose 	</a:t>
            </a:r>
            <a:r>
              <a:rPr lang="de-DE" sz="3800" u="sng" dirty="0"/>
              <a:t>durch </a:t>
            </a:r>
            <a:r>
              <a:rPr lang="de-DE" sz="3800" dirty="0"/>
              <a:t>Chrom (BK-Gr. 1), </a:t>
            </a:r>
            <a:r>
              <a:rPr lang="de-DE" sz="3800" u="sng" dirty="0"/>
              <a:t>durch</a:t>
            </a:r>
            <a:r>
              <a:rPr lang="de-DE" sz="3800" dirty="0"/>
              <a:t> ionisierende Strahlen (BK-Gr. 2), </a:t>
            </a:r>
            <a:r>
              <a:rPr lang="de-DE" sz="3800" u="sng" dirty="0"/>
              <a:t>durch</a:t>
            </a:r>
            <a:r>
              <a:rPr lang="de-DE" sz="3800" dirty="0"/>
              <a:t> Quarz, 				Asbest, Aluminium, Hartmetall, Siliciumdioxid, Schweißrauch (BK-Gr. 4).</a:t>
            </a:r>
          </a:p>
          <a:p>
            <a:pPr marL="0" indent="0">
              <a:buNone/>
            </a:pPr>
            <a:r>
              <a:rPr lang="de-DE" sz="3800" u="sng" dirty="0"/>
              <a:t>Achtung</a:t>
            </a:r>
            <a:r>
              <a:rPr lang="de-DE" sz="3800" dirty="0"/>
              <a:t>:		Die Diagnose „</a:t>
            </a:r>
            <a:r>
              <a:rPr lang="de-DE" sz="3800" i="1" u="sng" dirty="0"/>
              <a:t>Idiopathische</a:t>
            </a:r>
            <a:r>
              <a:rPr lang="de-DE" sz="3800" dirty="0"/>
              <a:t> Lungenfibrose “ (DD: Pneumokoniose) steht oder 				fällt mit der Erhebung der BERUFSANAMNESE!</a:t>
            </a:r>
          </a:p>
          <a:p>
            <a:pPr marL="0" indent="0">
              <a:buNone/>
            </a:pPr>
            <a:endParaRPr lang="de-DE" sz="3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sz="3800" b="1" dirty="0">
                <a:solidFill>
                  <a:schemeClr val="accent1"/>
                </a:solidFill>
              </a:rPr>
              <a:t>Bronchitis</a:t>
            </a:r>
            <a:r>
              <a:rPr lang="de-DE" sz="3800" dirty="0"/>
              <a:t> 	durch Chrom, Cadmium, Vanadium, Arsen, Alkyl-/</a:t>
            </a:r>
            <a:r>
              <a:rPr lang="de-DE" sz="3800" dirty="0" err="1"/>
              <a:t>aryloxide</a:t>
            </a:r>
            <a:r>
              <a:rPr lang="de-DE" sz="3800" dirty="0"/>
              <a:t>/-sulfide (BK-Gr. 1), durch Quarz, 		Asbest, Aluminium, Thomasmehl, Steinkohlebergbau-Staub, Baumwolle (BK-Gr. 4).</a:t>
            </a:r>
          </a:p>
          <a:p>
            <a:pPr marL="0" indent="0">
              <a:buNone/>
            </a:pPr>
            <a:r>
              <a:rPr lang="de-DE" sz="3800" u="sng" dirty="0"/>
              <a:t>Achtung</a:t>
            </a:r>
            <a:r>
              <a:rPr lang="de-DE" sz="3800" dirty="0"/>
              <a:t>:		Bei </a:t>
            </a:r>
            <a:r>
              <a:rPr lang="de-DE" sz="3800" i="1" dirty="0"/>
              <a:t>„</a:t>
            </a:r>
            <a:r>
              <a:rPr lang="de-DE" sz="3800" i="1" u="sng" dirty="0"/>
              <a:t>so </a:t>
            </a:r>
            <a:r>
              <a:rPr lang="de-DE" sz="3800" i="1" u="sng" dirty="0" err="1"/>
              <a:t>called</a:t>
            </a:r>
            <a:r>
              <a:rPr lang="de-DE" sz="3800" i="1" u="sng" dirty="0"/>
              <a:t> COPD</a:t>
            </a:r>
            <a:r>
              <a:rPr lang="de-DE" sz="3800" dirty="0"/>
              <a:t>“-Patienten (</a:t>
            </a:r>
            <a:r>
              <a:rPr lang="de-DE" sz="3800" dirty="0">
                <a:solidFill>
                  <a:srgbClr val="7030A0"/>
                </a:solidFill>
              </a:rPr>
              <a:t>Taxifahrer!?</a:t>
            </a:r>
            <a:r>
              <a:rPr lang="de-DE" sz="3800" dirty="0"/>
              <a:t>) immer an die </a:t>
            </a:r>
            <a:r>
              <a:rPr lang="de-DE" sz="3800" u="sng" dirty="0"/>
              <a:t>BK-Nr. 43 02</a:t>
            </a:r>
            <a:r>
              <a:rPr lang="de-DE" sz="3800" dirty="0"/>
              <a:t> denken:</a:t>
            </a:r>
            <a:br>
              <a:rPr lang="de-DE" sz="3800" dirty="0"/>
            </a:br>
            <a:r>
              <a:rPr lang="de-DE" sz="3800" dirty="0"/>
              <a:t>		</a:t>
            </a:r>
            <a:r>
              <a:rPr lang="de-DE" sz="3800" dirty="0">
                <a:solidFill>
                  <a:schemeClr val="accent1"/>
                </a:solidFill>
              </a:rPr>
              <a:t>„</a:t>
            </a:r>
            <a:r>
              <a:rPr lang="de-DE" sz="3800" u="sng" dirty="0">
                <a:solidFill>
                  <a:schemeClr val="accent1"/>
                </a:solidFill>
              </a:rPr>
              <a:t>Durch</a:t>
            </a:r>
            <a:r>
              <a:rPr lang="de-DE" sz="3800" dirty="0">
                <a:solidFill>
                  <a:schemeClr val="accent1"/>
                </a:solidFill>
              </a:rPr>
              <a:t> chemisch-</a:t>
            </a:r>
            <a:r>
              <a:rPr lang="de-DE" sz="3800" dirty="0" err="1">
                <a:solidFill>
                  <a:schemeClr val="accent1"/>
                </a:solidFill>
              </a:rPr>
              <a:t>irritativ</a:t>
            </a:r>
            <a:r>
              <a:rPr lang="de-DE" sz="3800" dirty="0">
                <a:solidFill>
                  <a:schemeClr val="accent1"/>
                </a:solidFill>
              </a:rPr>
              <a:t> oder toxisch wirkende Stoffe </a:t>
            </a:r>
            <a:r>
              <a:rPr lang="de-DE" sz="3800" u="sng" dirty="0">
                <a:solidFill>
                  <a:schemeClr val="accent1"/>
                </a:solidFill>
              </a:rPr>
              <a:t>verursachte</a:t>
            </a:r>
            <a:r>
              <a:rPr lang="de-DE" sz="3800" dirty="0">
                <a:solidFill>
                  <a:schemeClr val="accent1"/>
                </a:solidFill>
              </a:rPr>
              <a:t> 					</a:t>
            </a:r>
            <a:r>
              <a:rPr lang="de-DE" sz="3800" b="1" dirty="0">
                <a:solidFill>
                  <a:schemeClr val="accent1"/>
                </a:solidFill>
              </a:rPr>
              <a:t>obstruktive</a:t>
            </a:r>
            <a:r>
              <a:rPr lang="de-DE" sz="3800" dirty="0">
                <a:solidFill>
                  <a:schemeClr val="accent1"/>
                </a:solidFill>
              </a:rPr>
              <a:t> Atemwegserkrankungen…“</a:t>
            </a:r>
          </a:p>
          <a:p>
            <a:pPr marL="0" indent="0" algn="r">
              <a:buNone/>
            </a:pPr>
            <a:endParaRPr lang="de-D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de-DE" sz="3800" dirty="0">
                <a:latin typeface="Arial" panose="020B0604020202020204" pitchFamily="34" charset="0"/>
                <a:cs typeface="Arial" panose="020B0604020202020204" pitchFamily="34" charset="0"/>
              </a:rPr>
              <a:t>Müsch/Pneumologentreffen</a:t>
            </a:r>
            <a:endParaRPr lang="de-DE" sz="3800" u="sng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E97CB8-7164-4F68-983C-BBEC8A27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024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FB50CC-DC1F-4561-9124-9866FE92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Pneumologische „BERUFSKRANKHEITEN“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8602A3-A3D6-4B66-BF77-E6892A9F4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298" y="1847850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de-DE" sz="2900" u="sng" dirty="0">
                <a:latin typeface="Arial" panose="020B0604020202020204" pitchFamily="34" charset="0"/>
                <a:cs typeface="Arial" panose="020B0604020202020204" pitchFamily="34" charset="0"/>
              </a:rPr>
              <a:t>Krankheitsbilder (III)</a:t>
            </a:r>
            <a:br>
              <a:rPr lang="de-DE" sz="29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900" b="1" dirty="0">
                <a:latin typeface="Arial" panose="020B0604020202020204" pitchFamily="34" charset="0"/>
                <a:cs typeface="Arial" panose="020B0604020202020204" pitchFamily="34" charset="0"/>
              </a:rPr>
              <a:t>Bedenkliche Entwicklungen (2)</a:t>
            </a:r>
          </a:p>
          <a:p>
            <a:pPr marL="0" indent="0">
              <a:buNone/>
            </a:pPr>
            <a:endParaRPr lang="de-DE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900" dirty="0">
                <a:latin typeface="Arial" panose="020B0604020202020204" pitchFamily="34" charset="0"/>
                <a:cs typeface="Arial" panose="020B0604020202020204" pitchFamily="34" charset="0"/>
              </a:rPr>
              <a:t>Asbestassoziierte oder -induzierte </a:t>
            </a:r>
            <a:r>
              <a:rPr lang="de-DE" sz="2900" u="sng" dirty="0">
                <a:latin typeface="Arial" panose="020B0604020202020204" pitchFamily="34" charset="0"/>
                <a:cs typeface="Arial" panose="020B0604020202020204" pitchFamily="34" charset="0"/>
              </a:rPr>
              <a:t>Erkrankungen der Pleura / </a:t>
            </a:r>
            <a:r>
              <a:rPr lang="de-DE" sz="2900" u="sng" dirty="0" err="1">
                <a:latin typeface="Arial" panose="020B0604020202020204" pitchFamily="34" charset="0"/>
                <a:cs typeface="Arial" panose="020B0604020202020204" pitchFamily="34" charset="0"/>
              </a:rPr>
              <a:t>Pleuraasbestose</a:t>
            </a:r>
            <a:r>
              <a:rPr lang="de-DE" sz="2900" dirty="0">
                <a:latin typeface="Arial" panose="020B0604020202020204" pitchFamily="34" charset="0"/>
                <a:cs typeface="Arial" panose="020B0604020202020204" pitchFamily="34" charset="0"/>
              </a:rPr>
              <a:t>!?</a:t>
            </a:r>
            <a:br>
              <a:rPr lang="de-DE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900" dirty="0">
                <a:latin typeface="Arial" panose="020B0604020202020204" pitchFamily="34" charset="0"/>
                <a:cs typeface="Arial" panose="020B0604020202020204" pitchFamily="34" charset="0"/>
              </a:rPr>
              <a:t>BK-Nr. 41 03:	</a:t>
            </a: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 Asbeststaublungenerkrankung (</a:t>
            </a:r>
            <a:r>
              <a:rPr lang="de-DE" sz="2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Asbestose</a:t>
            </a: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oder durch Asbeststaub verursachte 	</a:t>
            </a:r>
            <a:b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DE" sz="29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Erkrankungen der Pleura“</a:t>
            </a:r>
          </a:p>
          <a:p>
            <a:pPr marL="0" indent="0">
              <a:buNone/>
            </a:pPr>
            <a:r>
              <a:rPr lang="de-DE" sz="2900" dirty="0">
                <a:latin typeface="Arial" panose="020B0604020202020204" pitchFamily="34" charset="0"/>
                <a:cs typeface="Arial" panose="020B0604020202020204" pitchFamily="34" charset="0"/>
              </a:rPr>
              <a:t>BK-Nr. 41 04:</a:t>
            </a: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„</a:t>
            </a:r>
            <a:r>
              <a:rPr lang="de-DE" sz="2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Lungenkrebs</a:t>
            </a: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 Verbindung mit …Asbestose…Erkrankung der Pleura oder 		</a:t>
            </a:r>
            <a:b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</a:t>
            </a: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Asbestfaserstaub-Dosis am Arbeitsplatz von mindestens 25 Faserjahren…!“</a:t>
            </a:r>
          </a:p>
          <a:p>
            <a:pPr marL="0" indent="0">
              <a:buNone/>
            </a:pPr>
            <a:r>
              <a:rPr lang="de-DE" sz="2900" dirty="0">
                <a:latin typeface="Arial" panose="020B0604020202020204" pitchFamily="34" charset="0"/>
                <a:cs typeface="Arial" panose="020B0604020202020204" pitchFamily="34" charset="0"/>
              </a:rPr>
              <a:t>BK-Nr. 41 05:	</a:t>
            </a: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„Durch Asbest verursachtes </a:t>
            </a:r>
            <a:r>
              <a:rPr lang="de-DE" sz="2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Mesotheliom</a:t>
            </a: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de-DE" sz="29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Rippenfells</a:t>
            </a: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“</a:t>
            </a:r>
          </a:p>
          <a:p>
            <a:pPr marL="0" indent="0">
              <a:buNone/>
            </a:pPr>
            <a:r>
              <a:rPr lang="de-DE" sz="29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</a:t>
            </a:r>
            <a:b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900" dirty="0">
                <a:latin typeface="Arial" panose="020B0604020202020204" pitchFamily="34" charset="0"/>
                <a:cs typeface="Arial" panose="020B0604020202020204" pitchFamily="34" charset="0"/>
              </a:rPr>
              <a:t>BK-Nr. 43 02:</a:t>
            </a: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Asbestarbeiter</a:t>
            </a:r>
            <a:r>
              <a:rPr lang="de-DE" sz="2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bronchitis</a:t>
            </a:r>
            <a:r>
              <a:rPr lang="de-DE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!? </a:t>
            </a:r>
            <a:r>
              <a:rPr lang="de-DE" sz="2900" dirty="0">
                <a:latin typeface="Arial" panose="020B0604020202020204" pitchFamily="34" charset="0"/>
                <a:cs typeface="Arial" panose="020B0604020202020204" pitchFamily="34" charset="0"/>
              </a:rPr>
              <a:t>(Vgl. Bergleute: BK-Nr. 41 11)</a:t>
            </a:r>
            <a:endParaRPr lang="de-DE" sz="2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de-DE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de-DE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de-DE" sz="2900" dirty="0">
                <a:latin typeface="Arial" panose="020B0604020202020204" pitchFamily="34" charset="0"/>
                <a:cs typeface="Arial" panose="020B0604020202020204" pitchFamily="34" charset="0"/>
              </a:rPr>
              <a:t>Müsch/Pneumologentreffen</a:t>
            </a:r>
            <a:endParaRPr lang="de-DE" sz="2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E55867-3153-4669-B326-AF78160EA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7568-09BE-44B8-9E73-677AAAC1FAF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19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Breitbild</PresentationFormat>
  <Paragraphs>109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Pneumologische „BERUFSKRANKHEITEN“</vt:lpstr>
      <vt:lpstr>Pneumologische „BERUFSKRANKHEITEN“ Preisfrage: Wer darf was begutachten?</vt:lpstr>
      <vt:lpstr>Pneumologische „BERUFSKRANKHEITEN“</vt:lpstr>
      <vt:lpstr>Pneumologische „BERUFSKRANKHEITEN“</vt:lpstr>
      <vt:lpstr>Pneumologische „BERUFSKRANKHEITEN“</vt:lpstr>
      <vt:lpstr>Pneumologische „BERUFSKRANKHEITEN“</vt:lpstr>
      <vt:lpstr>Pneumologische „BERUFSKRANKHEITEN“</vt:lpstr>
      <vt:lpstr>Pneumologische „BERUFSKRANKHEITEN“</vt:lpstr>
      <vt:lpstr>Pneumologische „BERUFSKRANKHEITEN“</vt:lpstr>
      <vt:lpstr>Pneumologische „BERUFSKRANKHEITEN“</vt:lpstr>
      <vt:lpstr>Pneumologische „BERUFSKRANKHEITEN“</vt:lpstr>
      <vt:lpstr>Pneumologische „BERUFSKRANKHEITEN“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Pneumologische „BERUFSKRANKHEITEN“</dc:title>
  <dc:creator>Dr. Müsch</dc:creator>
  <cp:lastModifiedBy>Dr. Müsch</cp:lastModifiedBy>
  <cp:revision>280</cp:revision>
  <cp:lastPrinted>2019-09-17T10:15:07Z</cp:lastPrinted>
  <dcterms:created xsi:type="dcterms:W3CDTF">2019-08-25T08:49:59Z</dcterms:created>
  <dcterms:modified xsi:type="dcterms:W3CDTF">2019-09-17T12:18:51Z</dcterms:modified>
</cp:coreProperties>
</file>